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gif" ContentType="image/gif"/>
  <Override PartName="/ppt/changesInfos/changesInfo1.xml" ContentType="application/vnd.ms-powerpoint.changesinfo+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10" r:id="rId1"/>
  </p:sldMasterIdLst>
  <p:sldIdLst>
    <p:sldId id="257" r:id="rId2"/>
    <p:sldId id="256" r:id="rId3"/>
    <p:sldId id="259" r:id="rId4"/>
    <p:sldId id="260" r:id="rId5"/>
    <p:sldId id="261" r:id="rId6"/>
    <p:sldId id="262" r:id="rId7"/>
    <p:sldId id="272" r:id="rId8"/>
    <p:sldId id="263" r:id="rId9"/>
    <p:sldId id="264" r:id="rId10"/>
    <p:sldId id="268" r:id="rId11"/>
    <p:sldId id="267" r:id="rId12"/>
    <p:sldId id="270" r:id="rId13"/>
    <p:sldId id="266" r:id="rId14"/>
    <p:sldId id="269"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D113A9D2-9D6B-4929-AA2D-F23B5EE8CBE7}" styleName="Themed Style 2 - Accent 1">
    <a:tblBg>
      <a:fillRef idx="3">
        <a:schemeClr val="accent1"/>
      </a:fillRef>
      <a:effectRef idx="3">
        <a:schemeClr val="accent1"/>
      </a:effectRef>
    </a:tblBg>
    <a:wholeTbl>
      <a:tcTxStyle>
        <a:fontRef idx="minor">
          <a:scrgbClr r="0" g="0" b="0"/>
        </a:fontRef>
        <a:schemeClr val="lt1"/>
      </a:tcTxStyle>
      <a:tcStyle>
        <a:tcBdr>
          <a:left>
            <a:lnRef idx="1">
              <a:schemeClr val="accent1">
                <a:tint val="50000"/>
              </a:schemeClr>
            </a:lnRef>
          </a:left>
          <a:right>
            <a:lnRef idx="1">
              <a:schemeClr val="accent1">
                <a:tint val="50000"/>
              </a:schemeClr>
            </a:lnRef>
          </a:right>
          <a:top>
            <a:lnRef idx="1">
              <a:schemeClr val="accent1">
                <a:tint val="50000"/>
              </a:schemeClr>
            </a:lnRef>
          </a:top>
          <a:bottom>
            <a:lnRef idx="1">
              <a:schemeClr val="accent1">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7" d="100"/>
          <a:sy n="67" d="100"/>
        </p:scale>
        <p:origin x="-544" y="-68"/>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 Rasel" userId="92b2625ab2829265" providerId="LiveId" clId="{14C648A6-3F9D-4322-974F-F6515F78644A}"/>
    <pc:docChg chg="undo redo custSel addSld delSld modSld">
      <pc:chgData name="TH Rasel" userId="92b2625ab2829265" providerId="LiveId" clId="{14C648A6-3F9D-4322-974F-F6515F78644A}" dt="2023-06-19T08:50:41.860" v="140" actId="20577"/>
      <pc:docMkLst>
        <pc:docMk/>
      </pc:docMkLst>
      <pc:sldChg chg="modSp mod">
        <pc:chgData name="TH Rasel" userId="92b2625ab2829265" providerId="LiveId" clId="{14C648A6-3F9D-4322-974F-F6515F78644A}" dt="2023-06-17T17:08:46.344" v="20" actId="123"/>
        <pc:sldMkLst>
          <pc:docMk/>
          <pc:sldMk cId="223033529" sldId="256"/>
        </pc:sldMkLst>
        <pc:spChg chg="mod">
          <ac:chgData name="TH Rasel" userId="92b2625ab2829265" providerId="LiveId" clId="{14C648A6-3F9D-4322-974F-F6515F78644A}" dt="2023-06-17T17:08:46.344" v="20" actId="123"/>
          <ac:spMkLst>
            <pc:docMk/>
            <pc:sldMk cId="223033529" sldId="256"/>
            <ac:spMk id="3" creationId="{00000000-0000-0000-0000-000000000000}"/>
          </ac:spMkLst>
        </pc:spChg>
      </pc:sldChg>
      <pc:sldChg chg="modSp mod">
        <pc:chgData name="TH Rasel" userId="92b2625ab2829265" providerId="LiveId" clId="{14C648A6-3F9D-4322-974F-F6515F78644A}" dt="2023-06-18T18:28:59.533" v="39" actId="1076"/>
        <pc:sldMkLst>
          <pc:docMk/>
          <pc:sldMk cId="359143746" sldId="257"/>
        </pc:sldMkLst>
        <pc:spChg chg="mod">
          <ac:chgData name="TH Rasel" userId="92b2625ab2829265" providerId="LiveId" clId="{14C648A6-3F9D-4322-974F-F6515F78644A}" dt="2023-06-18T18:28:51.358" v="38" actId="1076"/>
          <ac:spMkLst>
            <pc:docMk/>
            <pc:sldMk cId="359143746" sldId="257"/>
            <ac:spMk id="2" creationId="{00000000-0000-0000-0000-000000000000}"/>
          </ac:spMkLst>
        </pc:spChg>
        <pc:graphicFrameChg chg="mod">
          <ac:chgData name="TH Rasel" userId="92b2625ab2829265" providerId="LiveId" clId="{14C648A6-3F9D-4322-974F-F6515F78644A}" dt="2023-06-18T18:28:59.533" v="39" actId="1076"/>
          <ac:graphicFrameMkLst>
            <pc:docMk/>
            <pc:sldMk cId="359143746" sldId="257"/>
            <ac:graphicFrameMk id="5" creationId="{00000000-0000-0000-0000-000000000000}"/>
          </ac:graphicFrameMkLst>
        </pc:graphicFrameChg>
        <pc:graphicFrameChg chg="modGraphic">
          <ac:chgData name="TH Rasel" userId="92b2625ab2829265" providerId="LiveId" clId="{14C648A6-3F9D-4322-974F-F6515F78644A}" dt="2023-06-17T16:57:42.960" v="8" actId="14100"/>
          <ac:graphicFrameMkLst>
            <pc:docMk/>
            <pc:sldMk cId="359143746" sldId="257"/>
            <ac:graphicFrameMk id="6" creationId="{00000000-0000-0000-0000-000000000000}"/>
          </ac:graphicFrameMkLst>
        </pc:graphicFrameChg>
      </pc:sldChg>
      <pc:sldChg chg="modSp mod">
        <pc:chgData name="TH Rasel" userId="92b2625ab2829265" providerId="LiveId" clId="{14C648A6-3F9D-4322-974F-F6515F78644A}" dt="2023-06-19T08:03:38.546" v="115" actId="27636"/>
        <pc:sldMkLst>
          <pc:docMk/>
          <pc:sldMk cId="3628225476" sldId="259"/>
        </pc:sldMkLst>
        <pc:spChg chg="mod">
          <ac:chgData name="TH Rasel" userId="92b2625ab2829265" providerId="LiveId" clId="{14C648A6-3F9D-4322-974F-F6515F78644A}" dt="2023-06-19T08:03:38.546" v="115" actId="27636"/>
          <ac:spMkLst>
            <pc:docMk/>
            <pc:sldMk cId="3628225476" sldId="259"/>
            <ac:spMk id="3" creationId="{00000000-0000-0000-0000-000000000000}"/>
          </ac:spMkLst>
        </pc:spChg>
      </pc:sldChg>
      <pc:sldChg chg="modSp mod">
        <pc:chgData name="TH Rasel" userId="92b2625ab2829265" providerId="LiveId" clId="{14C648A6-3F9D-4322-974F-F6515F78644A}" dt="2023-06-19T08:50:41.860" v="140" actId="20577"/>
        <pc:sldMkLst>
          <pc:docMk/>
          <pc:sldMk cId="2766197779" sldId="260"/>
        </pc:sldMkLst>
        <pc:spChg chg="mod">
          <ac:chgData name="TH Rasel" userId="92b2625ab2829265" providerId="LiveId" clId="{14C648A6-3F9D-4322-974F-F6515F78644A}" dt="2023-06-19T08:50:41.860" v="140" actId="20577"/>
          <ac:spMkLst>
            <pc:docMk/>
            <pc:sldMk cId="2766197779" sldId="260"/>
            <ac:spMk id="3" creationId="{00000000-0000-0000-0000-000000000000}"/>
          </ac:spMkLst>
        </pc:spChg>
      </pc:sldChg>
      <pc:sldChg chg="modSp mod">
        <pc:chgData name="TH Rasel" userId="92b2625ab2829265" providerId="LiveId" clId="{14C648A6-3F9D-4322-974F-F6515F78644A}" dt="2023-06-17T17:04:13.450" v="9"/>
        <pc:sldMkLst>
          <pc:docMk/>
          <pc:sldMk cId="3589702534" sldId="264"/>
        </pc:sldMkLst>
        <pc:graphicFrameChg chg="modGraphic">
          <ac:chgData name="TH Rasel" userId="92b2625ab2829265" providerId="LiveId" clId="{14C648A6-3F9D-4322-974F-F6515F78644A}" dt="2023-06-17T17:04:13.450" v="9"/>
          <ac:graphicFrameMkLst>
            <pc:docMk/>
            <pc:sldMk cId="3589702534" sldId="264"/>
            <ac:graphicFrameMk id="4" creationId="{00000000-0000-0000-0000-000000000000}"/>
          </ac:graphicFrameMkLst>
        </pc:graphicFrameChg>
      </pc:sldChg>
      <pc:sldChg chg="modSp mod">
        <pc:chgData name="TH Rasel" userId="92b2625ab2829265" providerId="LiveId" clId="{14C648A6-3F9D-4322-974F-F6515F78644A}" dt="2023-06-19T07:54:24.803" v="93" actId="20577"/>
        <pc:sldMkLst>
          <pc:docMk/>
          <pc:sldMk cId="3634086375" sldId="266"/>
        </pc:sldMkLst>
        <pc:spChg chg="mod">
          <ac:chgData name="TH Rasel" userId="92b2625ab2829265" providerId="LiveId" clId="{14C648A6-3F9D-4322-974F-F6515F78644A}" dt="2023-06-17T16:39:30.857" v="0" actId="1076"/>
          <ac:spMkLst>
            <pc:docMk/>
            <pc:sldMk cId="3634086375" sldId="266"/>
            <ac:spMk id="2" creationId="{00000000-0000-0000-0000-000000000000}"/>
          </ac:spMkLst>
        </pc:spChg>
        <pc:spChg chg="mod">
          <ac:chgData name="TH Rasel" userId="92b2625ab2829265" providerId="LiveId" clId="{14C648A6-3F9D-4322-974F-F6515F78644A}" dt="2023-06-19T07:54:24.803" v="93" actId="20577"/>
          <ac:spMkLst>
            <pc:docMk/>
            <pc:sldMk cId="3634086375" sldId="266"/>
            <ac:spMk id="3" creationId="{00000000-0000-0000-0000-000000000000}"/>
          </ac:spMkLst>
        </pc:spChg>
      </pc:sldChg>
      <pc:sldChg chg="modSp mod">
        <pc:chgData name="TH Rasel" userId="92b2625ab2829265" providerId="LiveId" clId="{14C648A6-3F9D-4322-974F-F6515F78644A}" dt="2023-06-17T17:06:37.216" v="17" actId="20577"/>
        <pc:sldMkLst>
          <pc:docMk/>
          <pc:sldMk cId="1948216743" sldId="267"/>
        </pc:sldMkLst>
        <pc:graphicFrameChg chg="modGraphic">
          <ac:chgData name="TH Rasel" userId="92b2625ab2829265" providerId="LiveId" clId="{14C648A6-3F9D-4322-974F-F6515F78644A}" dt="2023-06-17T17:06:37.216" v="17" actId="20577"/>
          <ac:graphicFrameMkLst>
            <pc:docMk/>
            <pc:sldMk cId="1948216743" sldId="267"/>
            <ac:graphicFrameMk id="4" creationId="{00000000-0000-0000-0000-000000000000}"/>
          </ac:graphicFrameMkLst>
        </pc:graphicFrameChg>
      </pc:sldChg>
      <pc:sldChg chg="modSp mod">
        <pc:chgData name="TH Rasel" userId="92b2625ab2829265" providerId="LiveId" clId="{14C648A6-3F9D-4322-974F-F6515F78644A}" dt="2023-06-17T17:13:38.090" v="37" actId="5793"/>
        <pc:sldMkLst>
          <pc:docMk/>
          <pc:sldMk cId="3389792889" sldId="269"/>
        </pc:sldMkLst>
        <pc:spChg chg="mod">
          <ac:chgData name="TH Rasel" userId="92b2625ab2829265" providerId="LiveId" clId="{14C648A6-3F9D-4322-974F-F6515F78644A}" dt="2023-06-17T17:13:38.090" v="37" actId="5793"/>
          <ac:spMkLst>
            <pc:docMk/>
            <pc:sldMk cId="3389792889" sldId="269"/>
            <ac:spMk id="3" creationId="{00000000-0000-0000-0000-000000000000}"/>
          </ac:spMkLst>
        </pc:spChg>
      </pc:sldChg>
      <pc:sldChg chg="modSp del mod">
        <pc:chgData name="TH Rasel" userId="92b2625ab2829265" providerId="LiveId" clId="{14C648A6-3F9D-4322-974F-F6515F78644A}" dt="2023-06-19T07:17:35.545" v="40" actId="47"/>
        <pc:sldMkLst>
          <pc:docMk/>
          <pc:sldMk cId="3849173357" sldId="270"/>
        </pc:sldMkLst>
        <pc:spChg chg="mod">
          <ac:chgData name="TH Rasel" userId="92b2625ab2829265" providerId="LiveId" clId="{14C648A6-3F9D-4322-974F-F6515F78644A}" dt="2023-06-17T16:41:28.759" v="5" actId="1076"/>
          <ac:spMkLst>
            <pc:docMk/>
            <pc:sldMk cId="3849173357" sldId="270"/>
            <ac:spMk id="2" creationId="{00000000-0000-0000-0000-000000000000}"/>
          </ac:spMkLst>
        </pc:spChg>
        <pc:spChg chg="mod">
          <ac:chgData name="TH Rasel" userId="92b2625ab2829265" providerId="LiveId" clId="{14C648A6-3F9D-4322-974F-F6515F78644A}" dt="2023-06-17T16:41:43.288" v="6" actId="1076"/>
          <ac:spMkLst>
            <pc:docMk/>
            <pc:sldMk cId="3849173357" sldId="270"/>
            <ac:spMk id="3" creationId="{00000000-0000-0000-0000-000000000000}"/>
          </ac:spMkLst>
        </pc:spChg>
      </pc:sldChg>
      <pc:sldChg chg="modSp add mod">
        <pc:chgData name="TH Rasel" userId="92b2625ab2829265" providerId="LiveId" clId="{14C648A6-3F9D-4322-974F-F6515F78644A}" dt="2023-06-19T07:47:40.544" v="80"/>
        <pc:sldMkLst>
          <pc:docMk/>
          <pc:sldMk cId="4101500030" sldId="270"/>
        </pc:sldMkLst>
        <pc:spChg chg="mod">
          <ac:chgData name="TH Rasel" userId="92b2625ab2829265" providerId="LiveId" clId="{14C648A6-3F9D-4322-974F-F6515F78644A}" dt="2023-06-19T07:18:00.798" v="66" actId="20577"/>
          <ac:spMkLst>
            <pc:docMk/>
            <pc:sldMk cId="4101500030" sldId="270"/>
            <ac:spMk id="2" creationId="{00000000-0000-0000-0000-000000000000}"/>
          </ac:spMkLst>
        </pc:spChg>
        <pc:spChg chg="mod">
          <ac:chgData name="TH Rasel" userId="92b2625ab2829265" providerId="LiveId" clId="{14C648A6-3F9D-4322-974F-F6515F78644A}" dt="2023-06-19T07:47:40.544" v="80"/>
          <ac:spMkLst>
            <pc:docMk/>
            <pc:sldMk cId="4101500030" sldId="270"/>
            <ac:spMk id="3" creationId="{00000000-0000-0000-0000-000000000000}"/>
          </ac:spMkLst>
        </pc:spChg>
      </pc:sldChg>
      <pc:sldChg chg="addSp modSp new">
        <pc:chgData name="TH Rasel" userId="92b2625ab2829265" providerId="LiveId" clId="{14C648A6-3F9D-4322-974F-F6515F78644A}" dt="2023-06-19T08:02:34.885" v="113" actId="931"/>
        <pc:sldMkLst>
          <pc:docMk/>
          <pc:sldMk cId="1100791939" sldId="271"/>
        </pc:sldMkLst>
        <pc:picChg chg="add mod">
          <ac:chgData name="TH Rasel" userId="92b2625ab2829265" providerId="LiveId" clId="{14C648A6-3F9D-4322-974F-F6515F78644A}" dt="2023-06-19T08:02:34.885" v="113" actId="931"/>
          <ac:picMkLst>
            <pc:docMk/>
            <pc:sldMk cId="1100791939" sldId="271"/>
            <ac:picMk id="3" creationId="{02C22BAD-C148-9C4C-6CAD-63C1BEFC31C0}"/>
          </ac:picMkLst>
        </pc:picChg>
      </pc:sldChg>
      <pc:sldChg chg="addSp delSp modSp new del mod">
        <pc:chgData name="TH Rasel" userId="92b2625ab2829265" providerId="LiveId" clId="{14C648A6-3F9D-4322-974F-F6515F78644A}" dt="2023-06-19T08:02:03.327" v="111" actId="47"/>
        <pc:sldMkLst>
          <pc:docMk/>
          <pc:sldMk cId="3379735406" sldId="271"/>
        </pc:sldMkLst>
        <pc:picChg chg="add del mod">
          <ac:chgData name="TH Rasel" userId="92b2625ab2829265" providerId="LiveId" clId="{14C648A6-3F9D-4322-974F-F6515F78644A}" dt="2023-06-19T07:56:48.792" v="100" actId="478"/>
          <ac:picMkLst>
            <pc:docMk/>
            <pc:sldMk cId="3379735406" sldId="271"/>
            <ac:picMk id="3" creationId="{04B3A475-170C-1E39-D46F-5528BD6A887B}"/>
          </ac:picMkLst>
        </pc:picChg>
        <pc:picChg chg="add mod">
          <ac:chgData name="TH Rasel" userId="92b2625ab2829265" providerId="LiveId" clId="{14C648A6-3F9D-4322-974F-F6515F78644A}" dt="2023-06-19T07:57:52.053" v="110" actId="1076"/>
          <ac:picMkLst>
            <pc:docMk/>
            <pc:sldMk cId="3379735406" sldId="271"/>
            <ac:picMk id="5" creationId="{715C331E-F9B8-5389-F1FC-59CE50D36F8D}"/>
          </ac:picMkLst>
        </pc:picChg>
      </pc:sldChg>
    </pc:docChg>
  </pc:docChgLst>
</pc:chgInfo>
</file>

<file path=ppt/media/image1.png>
</file>

<file path=ppt/media/image2.png>
</file>

<file path=ppt/media/image3.png>
</file>

<file path=ppt/media/image4.png>
</file>

<file path=ppt/media/image5.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B5B0FD56-2F07-43FE-9067-B3E21016F2C3}" type="datetimeFigureOut">
              <a:rPr lang="en-US" smtClean="0"/>
              <a:pPr/>
              <a:t>6/20/2023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2951592340"/>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B0FD56-2F07-43FE-9067-B3E21016F2C3}" type="datetimeFigureOut">
              <a:rPr lang="en-US" smtClean="0"/>
              <a:pPr/>
              <a:t>6/20/2023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3030843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5B0FD56-2F07-43FE-9067-B3E21016F2C3}" type="datetimeFigureOut">
              <a:rPr lang="en-US" smtClean="0"/>
              <a:pPr/>
              <a:t>6/20/2023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41506669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5B0FD56-2F07-43FE-9067-B3E21016F2C3}" type="datetimeFigureOut">
              <a:rPr lang="en-US" smtClean="0"/>
              <a:pPr/>
              <a:t>6/20/2023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2426983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B5B0FD56-2F07-43FE-9067-B3E21016F2C3}" type="datetimeFigureOut">
              <a:rPr lang="en-US" smtClean="0"/>
              <a:pPr/>
              <a:t>6/20/2023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162467579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B5B0FD56-2F07-43FE-9067-B3E21016F2C3}" type="datetimeFigureOut">
              <a:rPr lang="en-US" smtClean="0"/>
              <a:pPr/>
              <a:t>6/20/2023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1593508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B5B0FD56-2F07-43FE-9067-B3E21016F2C3}" type="datetimeFigureOut">
              <a:rPr lang="en-US" smtClean="0"/>
              <a:pPr/>
              <a:t>6/20/2023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929FB7E-BD1C-49C4-996A-E5FDF55DE0A5}" type="slidenum">
              <a:rPr lang="en-US" smtClean="0"/>
              <a:pPr/>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 xmlns:p14="http://schemas.microsoft.com/office/powerpoint/2010/main" val="344860301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5B0FD56-2F07-43FE-9067-B3E21016F2C3}" type="datetimeFigureOut">
              <a:rPr lang="en-US" smtClean="0"/>
              <a:pPr/>
              <a:t>6/20/2023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26495977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5B0FD56-2F07-43FE-9067-B3E21016F2C3}" type="datetimeFigureOut">
              <a:rPr lang="en-US" smtClean="0"/>
              <a:pPr/>
              <a:t>6/20/2023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28567057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9" name="Date Placeholder 8"/>
          <p:cNvSpPr>
            <a:spLocks noGrp="1"/>
          </p:cNvSpPr>
          <p:nvPr>
            <p:ph type="dt" sz="half" idx="10"/>
          </p:nvPr>
        </p:nvSpPr>
        <p:spPr/>
        <p:txBody>
          <a:bodyPr/>
          <a:lstStyle/>
          <a:p>
            <a:fld id="{B5B0FD56-2F07-43FE-9067-B3E21016F2C3}" type="datetimeFigureOut">
              <a:rPr lang="en-US" smtClean="0"/>
              <a:pPr/>
              <a:t>6/20/2023</a:t>
            </a:fld>
            <a:endParaRPr lang="en-US"/>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a:p>
        </p:txBody>
      </p:sp>
      <p:sp>
        <p:nvSpPr>
          <p:cNvPr id="11" name="Slide Number Placeholder 10"/>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30987300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B5B0FD56-2F07-43FE-9067-B3E21016F2C3}" type="datetimeFigureOut">
              <a:rPr lang="en-US" smtClean="0"/>
              <a:pPr/>
              <a:t>6/20/2023</a:t>
            </a:fld>
            <a:endParaRPr lang="en-US"/>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41760683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B5B0FD56-2F07-43FE-9067-B3E21016F2C3}" type="datetimeFigureOut">
              <a:rPr lang="en-US" smtClean="0"/>
              <a:pPr/>
              <a:t>6/20/2023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9929FB7E-BD1C-49C4-996A-E5FDF55DE0A5}" type="slidenum">
              <a:rPr lang="en-US" smtClean="0"/>
              <a:pPr/>
              <a:t>‹#›</a:t>
            </a:fld>
            <a:endParaRPr lang="en-US"/>
          </a:p>
        </p:txBody>
      </p:sp>
    </p:spTree>
    <p:extLst>
      <p:ext uri="{BB962C8B-B14F-4D97-AF65-F5344CB8AC3E}">
        <p14:creationId xmlns="" xmlns:p14="http://schemas.microsoft.com/office/powerpoint/2010/main" val="698145729"/>
      </p:ext>
    </p:extLst>
  </p:cSld>
  <p:clrMap bg1="lt1" tx1="dk1" bg2="lt2" tx2="dk2" accent1="accent1" accent2="accent2" accent3="accent3" accent4="accent4" accent5="accent5" accent6="accent6" hlink="hlink" folHlink="folHlink"/>
  <p:sldLayoutIdLst>
    <p:sldLayoutId id="2147484111" r:id="rId1"/>
    <p:sldLayoutId id="2147484112" r:id="rId2"/>
    <p:sldLayoutId id="2147484113" r:id="rId3"/>
    <p:sldLayoutId id="2147484114" r:id="rId4"/>
    <p:sldLayoutId id="2147484115" r:id="rId5"/>
    <p:sldLayoutId id="2147484116" r:id="rId6"/>
    <p:sldLayoutId id="2147484117" r:id="rId7"/>
    <p:sldLayoutId id="2147484118" r:id="rId8"/>
    <p:sldLayoutId id="2147484119" r:id="rId9"/>
    <p:sldLayoutId id="2147484120" r:id="rId10"/>
    <p:sldLayoutId id="2147484121" r:id="rId11"/>
  </p:sldLayoutIdLst>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48652" y="0"/>
            <a:ext cx="8894693" cy="857250"/>
          </a:xfrm>
        </p:spPr>
        <p:txBody>
          <a:bodyPr>
            <a:normAutofit fontScale="90000"/>
          </a:bodyPr>
          <a:lstStyle/>
          <a:p>
            <a:r>
              <a:rPr lang="en-US" sz="2400" dirty="0"/>
              <a:t>Fake news detection using machine learning Algorithms</a:t>
            </a:r>
          </a:p>
        </p:txBody>
      </p:sp>
      <p:graphicFrame>
        <p:nvGraphicFramePr>
          <p:cNvPr id="5" name="Table 4"/>
          <p:cNvGraphicFramePr>
            <a:graphicFrameLocks noGrp="1"/>
          </p:cNvGraphicFramePr>
          <p:nvPr>
            <p:extLst>
              <p:ext uri="{D42A27DB-BD31-4B8C-83A1-F6EECF244321}">
                <p14:modId xmlns="" xmlns:p14="http://schemas.microsoft.com/office/powerpoint/2010/main" val="3600374196"/>
              </p:ext>
            </p:extLst>
          </p:nvPr>
        </p:nvGraphicFramePr>
        <p:xfrm>
          <a:off x="676274" y="914400"/>
          <a:ext cx="10753727" cy="3849187"/>
        </p:xfrm>
        <a:graphic>
          <a:graphicData uri="http://schemas.openxmlformats.org/drawingml/2006/table">
            <a:tbl>
              <a:tblPr firstRow="1" bandRow="1">
                <a:tableStyleId>{5C22544A-7EE6-4342-B048-85BDC9FD1C3A}</a:tableStyleId>
              </a:tblPr>
              <a:tblGrid>
                <a:gridCol w="3556900">
                  <a:extLst>
                    <a:ext uri="{9D8B030D-6E8A-4147-A177-3AD203B41FA5}">
                      <a16:colId xmlns="" xmlns:a16="http://schemas.microsoft.com/office/drawing/2014/main" val="20000"/>
                    </a:ext>
                  </a:extLst>
                </a:gridCol>
                <a:gridCol w="3556900">
                  <a:extLst>
                    <a:ext uri="{9D8B030D-6E8A-4147-A177-3AD203B41FA5}">
                      <a16:colId xmlns="" xmlns:a16="http://schemas.microsoft.com/office/drawing/2014/main" val="20001"/>
                    </a:ext>
                  </a:extLst>
                </a:gridCol>
                <a:gridCol w="3639927">
                  <a:extLst>
                    <a:ext uri="{9D8B030D-6E8A-4147-A177-3AD203B41FA5}">
                      <a16:colId xmlns="" xmlns:a16="http://schemas.microsoft.com/office/drawing/2014/main" val="20002"/>
                    </a:ext>
                  </a:extLst>
                </a:gridCol>
              </a:tblGrid>
              <a:tr h="366578">
                <a:tc gridSpan="3">
                  <a:txBody>
                    <a:bodyPr/>
                    <a:lstStyle/>
                    <a:p>
                      <a:pPr algn="ctr"/>
                      <a:r>
                        <a:rPr lang="en-US" sz="2500" dirty="0"/>
                        <a:t>Developed By</a:t>
                      </a:r>
                    </a:p>
                  </a:txBody>
                  <a:tcPr>
                    <a:solidFill>
                      <a:schemeClr val="accent4"/>
                    </a:solidFill>
                  </a:tcPr>
                </a:tc>
                <a:tc hMerge="1">
                  <a:txBody>
                    <a:bodyPr/>
                    <a:lstStyle/>
                    <a:p>
                      <a:pPr algn="ctr"/>
                      <a:endParaRPr lang="en-US" dirty="0"/>
                    </a:p>
                  </a:txBody>
                  <a:tcPr/>
                </a:tc>
                <a:tc hMerge="1">
                  <a:txBody>
                    <a:bodyPr/>
                    <a:lstStyle/>
                    <a:p>
                      <a:pPr algn="ctr"/>
                      <a:endParaRPr lang="en-US" dirty="0"/>
                    </a:p>
                  </a:txBody>
                  <a:tcPr/>
                </a:tc>
                <a:extLst>
                  <a:ext uri="{0D108BD9-81ED-4DB2-BD59-A6C34878D82A}">
                    <a16:rowId xmlns="" xmlns:a16="http://schemas.microsoft.com/office/drawing/2014/main" val="10000"/>
                  </a:ext>
                </a:extLst>
              </a:tr>
              <a:tr h="435187">
                <a:tc>
                  <a:txBody>
                    <a:bodyPr/>
                    <a:lstStyle/>
                    <a:p>
                      <a:pPr algn="ctr"/>
                      <a:r>
                        <a:rPr lang="en-US" sz="2200" dirty="0"/>
                        <a:t>Name</a:t>
                      </a:r>
                    </a:p>
                  </a:txBody>
                  <a:tcPr/>
                </a:tc>
                <a:tc>
                  <a:txBody>
                    <a:bodyPr/>
                    <a:lstStyle/>
                    <a:p>
                      <a:pPr algn="ctr"/>
                      <a:r>
                        <a:rPr lang="en-US" sz="2200" dirty="0"/>
                        <a:t>ID</a:t>
                      </a:r>
                    </a:p>
                  </a:txBody>
                  <a:tcPr/>
                </a:tc>
                <a:tc>
                  <a:txBody>
                    <a:bodyPr/>
                    <a:lstStyle/>
                    <a:p>
                      <a:pPr algn="ctr"/>
                      <a:r>
                        <a:rPr lang="en-US" sz="2200" dirty="0"/>
                        <a:t>Intake</a:t>
                      </a:r>
                    </a:p>
                  </a:txBody>
                  <a:tcPr/>
                </a:tc>
                <a:extLst>
                  <a:ext uri="{0D108BD9-81ED-4DB2-BD59-A6C34878D82A}">
                    <a16:rowId xmlns="" xmlns:a16="http://schemas.microsoft.com/office/drawing/2014/main" val="10001"/>
                  </a:ext>
                </a:extLst>
              </a:tr>
              <a:tr h="590610">
                <a:tc>
                  <a:txBody>
                    <a:bodyPr/>
                    <a:lstStyle/>
                    <a:p>
                      <a:pPr algn="l"/>
                      <a:r>
                        <a:rPr lang="en-US" sz="2200" kern="1200" dirty="0" err="1">
                          <a:effectLst/>
                        </a:rPr>
                        <a:t>Sadia</a:t>
                      </a:r>
                      <a:r>
                        <a:rPr lang="en-US" sz="2200" kern="1200" dirty="0">
                          <a:effectLst/>
                        </a:rPr>
                        <a:t> Afrin </a:t>
                      </a:r>
                      <a:endParaRPr lang="en-US" sz="2200" dirty="0">
                        <a:latin typeface="Times New Roman" panose="02020603050405020304" pitchFamily="18" charset="0"/>
                        <a:cs typeface="Times New Roman" panose="02020603050405020304" pitchFamily="18"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kern="1200" dirty="0">
                          <a:effectLst/>
                        </a:rPr>
                        <a:t>18192103146</a:t>
                      </a:r>
                    </a:p>
                    <a:p>
                      <a:pPr algn="ct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2400" dirty="0"/>
                        <a:t>41</a:t>
                      </a:r>
                      <a:endParaRPr lang="en-US" sz="2400" dirty="0">
                        <a:latin typeface="Times New Roman" panose="02020603050405020304" pitchFamily="18" charset="0"/>
                        <a:cs typeface="Times New Roman" panose="02020603050405020304" pitchFamily="18" charset="0"/>
                      </a:endParaRPr>
                    </a:p>
                  </a:txBody>
                  <a:tcPr>
                    <a:solidFill>
                      <a:schemeClr val="accent1">
                        <a:tint val="20000"/>
                      </a:schemeClr>
                    </a:solidFill>
                  </a:tcPr>
                </a:tc>
                <a:extLst>
                  <a:ext uri="{0D108BD9-81ED-4DB2-BD59-A6C34878D82A}">
                    <a16:rowId xmlns="" xmlns:a16="http://schemas.microsoft.com/office/drawing/2014/main" val="10002"/>
                  </a:ext>
                </a:extLst>
              </a:tr>
              <a:tr h="590610">
                <a:tc>
                  <a:txBody>
                    <a:bodyPr/>
                    <a:lstStyle/>
                    <a:p>
                      <a:pPr algn="l"/>
                      <a:r>
                        <a:rPr lang="en-US" sz="2200" kern="1200" dirty="0">
                          <a:effectLst/>
                        </a:rPr>
                        <a:t>Md. </a:t>
                      </a:r>
                      <a:r>
                        <a:rPr lang="en-US" sz="2200" kern="1200" dirty="0" err="1">
                          <a:effectLst/>
                        </a:rPr>
                        <a:t>Masudul</a:t>
                      </a:r>
                      <a:r>
                        <a:rPr lang="en-US" sz="2200" kern="1200" dirty="0">
                          <a:effectLst/>
                        </a:rPr>
                        <a:t> Islam Asif</a:t>
                      </a:r>
                      <a:endParaRPr lang="en-US" sz="2200" dirty="0">
                        <a:latin typeface="Times New Roman" panose="02020603050405020304" pitchFamily="18" charset="0"/>
                        <a:cs typeface="Times New Roman" panose="02020603050405020304" pitchFamily="18"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kern="1200" dirty="0">
                          <a:effectLst/>
                        </a:rPr>
                        <a:t>18192103147</a:t>
                      </a:r>
                    </a:p>
                    <a:p>
                      <a:pPr algn="ct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2400" dirty="0"/>
                        <a:t>41</a:t>
                      </a:r>
                      <a:endParaRPr lang="en-US" sz="2400"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10003"/>
                  </a:ext>
                </a:extLst>
              </a:tr>
              <a:tr h="590610">
                <a:tc>
                  <a:txBody>
                    <a:bodyPr/>
                    <a:lstStyle/>
                    <a:p>
                      <a:pPr algn="l"/>
                      <a:r>
                        <a:rPr lang="en-US" sz="2200" kern="1200" dirty="0">
                          <a:effectLst/>
                        </a:rPr>
                        <a:t> Md. </a:t>
                      </a:r>
                      <a:r>
                        <a:rPr lang="en-US" sz="2200" kern="1200" dirty="0" err="1">
                          <a:effectLst/>
                        </a:rPr>
                        <a:t>Tahmid</a:t>
                      </a:r>
                      <a:r>
                        <a:rPr lang="en-US" sz="2200" kern="1200" dirty="0">
                          <a:effectLst/>
                        </a:rPr>
                        <a:t> Hossain </a:t>
                      </a:r>
                      <a:r>
                        <a:rPr lang="en-US" sz="2200" kern="1200" dirty="0" err="1">
                          <a:effectLst/>
                        </a:rPr>
                        <a:t>Rasel</a:t>
                      </a:r>
                      <a:r>
                        <a:rPr lang="en-US" sz="2200" kern="1200" dirty="0">
                          <a:effectLst/>
                        </a:rPr>
                        <a:t> </a:t>
                      </a:r>
                      <a:endParaRPr lang="en-US" sz="2200" dirty="0">
                        <a:latin typeface="Times New Roman" panose="02020603050405020304" pitchFamily="18" charset="0"/>
                        <a:cs typeface="Times New Roman" panose="02020603050405020304" pitchFamily="18"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kern="1200" dirty="0">
                          <a:effectLst/>
                        </a:rPr>
                        <a:t>18192103168</a:t>
                      </a:r>
                    </a:p>
                    <a:p>
                      <a:pPr algn="ct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2400" dirty="0"/>
                        <a:t>41</a:t>
                      </a:r>
                      <a:endParaRPr lang="en-US" sz="2400"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10004"/>
                  </a:ext>
                </a:extLst>
              </a:tr>
              <a:tr h="590610">
                <a:tc>
                  <a:txBody>
                    <a:bodyPr/>
                    <a:lstStyle/>
                    <a:p>
                      <a:pPr algn="l"/>
                      <a:r>
                        <a:rPr lang="en-US" sz="2200" kern="1200" dirty="0">
                          <a:effectLst/>
                        </a:rPr>
                        <a:t> </a:t>
                      </a:r>
                      <a:r>
                        <a:rPr lang="en-US" sz="2200" kern="1200" dirty="0" err="1">
                          <a:effectLst/>
                        </a:rPr>
                        <a:t>Tahmina</a:t>
                      </a:r>
                      <a:r>
                        <a:rPr lang="en-US" sz="2200" kern="1200" dirty="0">
                          <a:effectLst/>
                        </a:rPr>
                        <a:t> Akhter</a:t>
                      </a:r>
                      <a:endParaRPr lang="en-US" sz="2200" dirty="0">
                        <a:latin typeface="Times New Roman" panose="02020603050405020304" pitchFamily="18" charset="0"/>
                        <a:cs typeface="Times New Roman" panose="02020603050405020304" pitchFamily="18"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kern="1200" dirty="0">
                          <a:effectLst/>
                        </a:rPr>
                        <a:t>18192103225</a:t>
                      </a:r>
                    </a:p>
                    <a:p>
                      <a:pPr algn="ct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2400" dirty="0"/>
                        <a:t>41</a:t>
                      </a:r>
                      <a:endParaRPr lang="en-US" sz="2400"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10005"/>
                  </a:ext>
                </a:extLst>
              </a:tr>
              <a:tr h="483930">
                <a:tc>
                  <a:txBody>
                    <a:bodyPr/>
                    <a:lstStyle/>
                    <a:p>
                      <a:pPr algn="l"/>
                      <a:r>
                        <a:rPr lang="en-US" sz="2200" kern="1200" dirty="0" err="1">
                          <a:effectLst/>
                        </a:rPr>
                        <a:t>Jannatul</a:t>
                      </a:r>
                      <a:r>
                        <a:rPr lang="en-US" sz="2200" kern="1200" dirty="0">
                          <a:effectLst/>
                        </a:rPr>
                        <a:t> </a:t>
                      </a:r>
                      <a:r>
                        <a:rPr lang="en-US" sz="2200" kern="1200" dirty="0" err="1">
                          <a:effectLst/>
                        </a:rPr>
                        <a:t>Ferdous</a:t>
                      </a:r>
                      <a:r>
                        <a:rPr lang="en-US" sz="2200" kern="1200" dirty="0">
                          <a:effectLst/>
                        </a:rPr>
                        <a:t> Tonni	</a:t>
                      </a:r>
                      <a:endParaRPr lang="en-US" sz="2200" dirty="0">
                        <a:latin typeface="Times New Roman" panose="02020603050405020304" pitchFamily="18" charset="0"/>
                        <a:cs typeface="Times New Roman" panose="02020603050405020304" pitchFamily="18" charset="0"/>
                      </a:endParaRPr>
                    </a:p>
                  </a:txBody>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1600" kern="1200" dirty="0">
                          <a:effectLst/>
                        </a:rPr>
                        <a:t>17182103264</a:t>
                      </a:r>
                    </a:p>
                    <a:p>
                      <a:pPr algn="ctr"/>
                      <a:endParaRPr lang="en-US" sz="1600" dirty="0">
                        <a:latin typeface="Times New Roman" panose="02020603050405020304" pitchFamily="18" charset="0"/>
                        <a:cs typeface="Times New Roman" panose="02020603050405020304" pitchFamily="18" charset="0"/>
                      </a:endParaRPr>
                    </a:p>
                  </a:txBody>
                  <a:tcPr/>
                </a:tc>
                <a:tc>
                  <a:txBody>
                    <a:bodyPr/>
                    <a:lstStyle/>
                    <a:p>
                      <a:pPr algn="ctr"/>
                      <a:r>
                        <a:rPr lang="en-US" sz="2400" dirty="0"/>
                        <a:t>38</a:t>
                      </a:r>
                      <a:endParaRPr lang="en-US" sz="2400"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10006"/>
                  </a:ext>
                </a:extLst>
              </a:tr>
            </a:tbl>
          </a:graphicData>
        </a:graphic>
      </p:graphicFrame>
      <p:graphicFrame>
        <p:nvGraphicFramePr>
          <p:cNvPr id="6" name="Table 5"/>
          <p:cNvGraphicFramePr>
            <a:graphicFrameLocks noGrp="1"/>
          </p:cNvGraphicFramePr>
          <p:nvPr>
            <p:extLst>
              <p:ext uri="{D42A27DB-BD31-4B8C-83A1-F6EECF244321}">
                <p14:modId xmlns="" xmlns:p14="http://schemas.microsoft.com/office/powerpoint/2010/main" val="3367958717"/>
              </p:ext>
            </p:extLst>
          </p:nvPr>
        </p:nvGraphicFramePr>
        <p:xfrm>
          <a:off x="3597037" y="4733924"/>
          <a:ext cx="5036025" cy="2124076"/>
        </p:xfrm>
        <a:graphic>
          <a:graphicData uri="http://schemas.openxmlformats.org/drawingml/2006/table">
            <a:tbl>
              <a:tblPr firstRow="1" bandRow="1">
                <a:tableStyleId>{3C2FFA5D-87B4-456A-9821-1D502468CF0F}</a:tableStyleId>
              </a:tblPr>
              <a:tblGrid>
                <a:gridCol w="5036025">
                  <a:extLst>
                    <a:ext uri="{9D8B030D-6E8A-4147-A177-3AD203B41FA5}">
                      <a16:colId xmlns="" xmlns:a16="http://schemas.microsoft.com/office/drawing/2014/main" val="20000"/>
                    </a:ext>
                  </a:extLst>
                </a:gridCol>
              </a:tblGrid>
              <a:tr h="531019">
                <a:tc>
                  <a:txBody>
                    <a:bodyPr/>
                    <a:lstStyle/>
                    <a:p>
                      <a:pPr algn="ctr"/>
                      <a:r>
                        <a:rPr lang="en-US" sz="2800" dirty="0"/>
                        <a:t>Supervised By</a:t>
                      </a:r>
                    </a:p>
                  </a:txBody>
                  <a:tcPr>
                    <a:solidFill>
                      <a:schemeClr val="accent4"/>
                    </a:solidFill>
                  </a:tcPr>
                </a:tc>
                <a:extLst>
                  <a:ext uri="{0D108BD9-81ED-4DB2-BD59-A6C34878D82A}">
                    <a16:rowId xmlns="" xmlns:a16="http://schemas.microsoft.com/office/drawing/2014/main" val="10000"/>
                  </a:ext>
                </a:extLst>
              </a:tr>
              <a:tr h="531019">
                <a:tc>
                  <a:txBody>
                    <a:bodyPr/>
                    <a:lstStyle/>
                    <a:p>
                      <a:pPr algn="ctr"/>
                      <a:r>
                        <a:rPr lang="en-US" sz="2400" dirty="0"/>
                        <a:t>Md.</a:t>
                      </a:r>
                      <a:r>
                        <a:rPr lang="en-US" sz="2400" baseline="0" dirty="0"/>
                        <a:t> </a:t>
                      </a:r>
                      <a:r>
                        <a:rPr lang="en-US" sz="2400" baseline="0" dirty="0" err="1"/>
                        <a:t>Raisul</a:t>
                      </a:r>
                      <a:r>
                        <a:rPr lang="en-US" sz="2400" baseline="0" dirty="0"/>
                        <a:t> </a:t>
                      </a:r>
                      <a:r>
                        <a:rPr lang="en-US" sz="2400" baseline="0" dirty="0" err="1"/>
                        <a:t>Alam</a:t>
                      </a:r>
                      <a:endParaRPr lang="en-US" sz="2400"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10001"/>
                  </a:ext>
                </a:extLst>
              </a:tr>
              <a:tr h="531019">
                <a:tc>
                  <a:txBody>
                    <a:bodyPr/>
                    <a:lstStyle/>
                    <a:p>
                      <a:pPr algn="ctr"/>
                      <a:r>
                        <a:rPr lang="en-US" sz="2000" dirty="0"/>
                        <a:t>Assistant Professor</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10002"/>
                  </a:ext>
                </a:extLst>
              </a:tr>
              <a:tr h="531019">
                <a:tc>
                  <a:txBody>
                    <a:bodyPr/>
                    <a:lstStyle/>
                    <a:p>
                      <a:pPr algn="ctr"/>
                      <a:r>
                        <a:rPr lang="en-US" sz="2000" dirty="0"/>
                        <a:t>Department of CSE</a:t>
                      </a:r>
                      <a:endParaRPr lang="en-US" sz="2000" dirty="0">
                        <a:latin typeface="Times New Roman" panose="02020603050405020304" pitchFamily="18" charset="0"/>
                        <a:cs typeface="Times New Roman" panose="02020603050405020304" pitchFamily="18" charset="0"/>
                      </a:endParaRPr>
                    </a:p>
                  </a:txBody>
                  <a:tcPr/>
                </a:tc>
                <a:extLst>
                  <a:ext uri="{0D108BD9-81ED-4DB2-BD59-A6C34878D82A}">
                    <a16:rowId xmlns="" xmlns:a16="http://schemas.microsoft.com/office/drawing/2014/main" val="10003"/>
                  </a:ext>
                </a:extLst>
              </a:tr>
            </a:tbl>
          </a:graphicData>
        </a:graphic>
      </p:graphicFrame>
    </p:spTree>
    <p:extLst>
      <p:ext uri="{BB962C8B-B14F-4D97-AF65-F5344CB8AC3E}">
        <p14:creationId xmlns="" xmlns:p14="http://schemas.microsoft.com/office/powerpoint/2010/main" val="3591437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390525"/>
            <a:ext cx="7729728" cy="885825"/>
          </a:xfrm>
        </p:spPr>
        <p:txBody>
          <a:bodyPr>
            <a:normAutofit/>
          </a:bodyPr>
          <a:lstStyle/>
          <a:p>
            <a:r>
              <a:rPr lang="en-US" dirty="0"/>
              <a:t>Accuracy Comparison Plot</a:t>
            </a:r>
          </a:p>
        </p:txBody>
      </p:sp>
      <p:pic>
        <p:nvPicPr>
          <p:cNvPr id="2052" name="Picture 4" descr="https://lh4.googleusercontent.com/FKhjauhVmj_-2qqQhksZaoKyAvgxe09s6Aenht5brmWK3FQhi8evnH9i3GLlMIxXIFZS_1IbSBQPapld4JCm49PVxx2uBg9hhUSYo1jbOoR1G2VV2lvLa8GQywaob09UMM5Ld8k7OAEOqt7G8vIy5w"/>
          <p:cNvPicPr>
            <a:picLocks noGrp="1" noChangeAspect="1" noChangeArrowheads="1"/>
          </p:cNvPicPr>
          <p:nvPr>
            <p:ph idx="1"/>
          </p:nvPr>
        </p:nvPicPr>
        <p:blipFill>
          <a:blip r:embed="rId2" cstate="print">
            <a:extLst>
              <a:ext uri="{28A0092B-C50C-407E-A947-70E740481C1C}">
                <a14:useLocalDpi xmlns="" xmlns:a14="http://schemas.microsoft.com/office/drawing/2010/main" val="0"/>
              </a:ext>
            </a:extLst>
          </a:blip>
          <a:stretch>
            <a:fillRect/>
          </a:stretch>
        </p:blipFill>
        <p:spPr bwMode="auto">
          <a:xfrm>
            <a:off x="2028825" y="1390650"/>
            <a:ext cx="8229599" cy="4876800"/>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 xmlns:p14="http://schemas.microsoft.com/office/powerpoint/2010/main" val="20268043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311286"/>
            <a:ext cx="7729728" cy="846305"/>
          </a:xfrm>
        </p:spPr>
        <p:txBody>
          <a:bodyPr/>
          <a:lstStyle/>
          <a:p>
            <a:r>
              <a:rPr lang="en-US" dirty="0"/>
              <a:t>Results with different Classifiers</a:t>
            </a:r>
          </a:p>
        </p:txBody>
      </p:sp>
      <p:graphicFrame>
        <p:nvGraphicFramePr>
          <p:cNvPr id="4" name="Content Placeholder 3"/>
          <p:cNvGraphicFramePr>
            <a:graphicFrameLocks noGrp="1"/>
          </p:cNvGraphicFramePr>
          <p:nvPr>
            <p:ph idx="1"/>
            <p:extLst>
              <p:ext uri="{D42A27DB-BD31-4B8C-83A1-F6EECF244321}">
                <p14:modId xmlns="" xmlns:p14="http://schemas.microsoft.com/office/powerpoint/2010/main" val="3439395548"/>
              </p:ext>
            </p:extLst>
          </p:nvPr>
        </p:nvGraphicFramePr>
        <p:xfrm>
          <a:off x="1371600" y="1478604"/>
          <a:ext cx="9970851" cy="4736240"/>
        </p:xfrm>
        <a:graphic>
          <a:graphicData uri="http://schemas.openxmlformats.org/drawingml/2006/table">
            <a:tbl>
              <a:tblPr>
                <a:tableStyleId>{775DCB02-9BB8-47FD-8907-85C794F793BA}</a:tableStyleId>
              </a:tblPr>
              <a:tblGrid>
                <a:gridCol w="2115951">
                  <a:extLst>
                    <a:ext uri="{9D8B030D-6E8A-4147-A177-3AD203B41FA5}">
                      <a16:colId xmlns="" xmlns:a16="http://schemas.microsoft.com/office/drawing/2014/main" val="20000"/>
                    </a:ext>
                  </a:extLst>
                </a:gridCol>
                <a:gridCol w="2648746">
                  <a:extLst>
                    <a:ext uri="{9D8B030D-6E8A-4147-A177-3AD203B41FA5}">
                      <a16:colId xmlns="" xmlns:a16="http://schemas.microsoft.com/office/drawing/2014/main" val="20001"/>
                    </a:ext>
                  </a:extLst>
                </a:gridCol>
                <a:gridCol w="1644049">
                  <a:extLst>
                    <a:ext uri="{9D8B030D-6E8A-4147-A177-3AD203B41FA5}">
                      <a16:colId xmlns="" xmlns:a16="http://schemas.microsoft.com/office/drawing/2014/main" val="20002"/>
                    </a:ext>
                  </a:extLst>
                </a:gridCol>
                <a:gridCol w="1659271">
                  <a:extLst>
                    <a:ext uri="{9D8B030D-6E8A-4147-A177-3AD203B41FA5}">
                      <a16:colId xmlns="" xmlns:a16="http://schemas.microsoft.com/office/drawing/2014/main" val="20003"/>
                    </a:ext>
                  </a:extLst>
                </a:gridCol>
                <a:gridCol w="1902834">
                  <a:extLst>
                    <a:ext uri="{9D8B030D-6E8A-4147-A177-3AD203B41FA5}">
                      <a16:colId xmlns="" xmlns:a16="http://schemas.microsoft.com/office/drawing/2014/main" val="20004"/>
                    </a:ext>
                  </a:extLst>
                </a:gridCol>
              </a:tblGrid>
              <a:tr h="639326">
                <a:tc>
                  <a:txBody>
                    <a:bodyPr/>
                    <a:lstStyle/>
                    <a:p>
                      <a:pPr rtl="0" fontAlgn="t">
                        <a:spcBef>
                          <a:spcPts val="0"/>
                        </a:spcBef>
                        <a:spcAft>
                          <a:spcPts val="0"/>
                        </a:spcAft>
                      </a:pPr>
                      <a:r>
                        <a:rPr lang="en-US" sz="2200" b="1" u="none" strike="noStrike" dirty="0">
                          <a:effectLst/>
                        </a:rPr>
                        <a:t>Name of model</a:t>
                      </a:r>
                      <a:endParaRPr lang="en-US" sz="2200" b="1" dirty="0">
                        <a:effectLst/>
                      </a:endParaRPr>
                    </a:p>
                  </a:txBody>
                  <a:tcPr marL="68580" marR="68580">
                    <a:solidFill>
                      <a:schemeClr val="accent3"/>
                    </a:solidFill>
                  </a:tcPr>
                </a:tc>
                <a:tc>
                  <a:txBody>
                    <a:bodyPr/>
                    <a:lstStyle/>
                    <a:p>
                      <a:pPr rtl="0" fontAlgn="t">
                        <a:spcBef>
                          <a:spcPts val="0"/>
                        </a:spcBef>
                        <a:spcAft>
                          <a:spcPts val="0"/>
                        </a:spcAft>
                      </a:pPr>
                      <a:r>
                        <a:rPr lang="en-US" sz="2200" b="1" u="none" strike="noStrike" dirty="0">
                          <a:effectLst/>
                        </a:rPr>
                        <a:t>Accuracy </a:t>
                      </a:r>
                      <a:endParaRPr lang="en-US" sz="2200" b="1" dirty="0">
                        <a:effectLst/>
                      </a:endParaRPr>
                    </a:p>
                  </a:txBody>
                  <a:tcPr marL="68580" marR="68580">
                    <a:solidFill>
                      <a:schemeClr val="accent3"/>
                    </a:solidFill>
                  </a:tcPr>
                </a:tc>
                <a:tc>
                  <a:txBody>
                    <a:bodyPr/>
                    <a:lstStyle/>
                    <a:p>
                      <a:pPr rtl="0" fontAlgn="t">
                        <a:spcBef>
                          <a:spcPts val="0"/>
                        </a:spcBef>
                        <a:spcAft>
                          <a:spcPts val="0"/>
                        </a:spcAft>
                      </a:pPr>
                      <a:r>
                        <a:rPr lang="en-US" sz="2200" b="1" u="none" strike="noStrike" dirty="0">
                          <a:effectLst/>
                        </a:rPr>
                        <a:t>precision</a:t>
                      </a:r>
                      <a:endParaRPr lang="en-US" sz="2200" b="1" dirty="0">
                        <a:effectLst/>
                      </a:endParaRPr>
                    </a:p>
                  </a:txBody>
                  <a:tcPr marL="68580" marR="68580">
                    <a:solidFill>
                      <a:schemeClr val="accent3"/>
                    </a:solidFill>
                  </a:tcPr>
                </a:tc>
                <a:tc>
                  <a:txBody>
                    <a:bodyPr/>
                    <a:lstStyle/>
                    <a:p>
                      <a:pPr rtl="0" fontAlgn="t">
                        <a:spcBef>
                          <a:spcPts val="0"/>
                        </a:spcBef>
                        <a:spcAft>
                          <a:spcPts val="0"/>
                        </a:spcAft>
                      </a:pPr>
                      <a:r>
                        <a:rPr lang="en-US" sz="2200" b="1" u="none" strike="noStrike">
                          <a:effectLst/>
                        </a:rPr>
                        <a:t>Recall </a:t>
                      </a:r>
                      <a:endParaRPr lang="en-US" sz="2200" b="1">
                        <a:effectLst/>
                      </a:endParaRPr>
                    </a:p>
                  </a:txBody>
                  <a:tcPr marL="68580" marR="68580">
                    <a:solidFill>
                      <a:schemeClr val="accent3"/>
                    </a:solidFill>
                  </a:tcPr>
                </a:tc>
                <a:tc>
                  <a:txBody>
                    <a:bodyPr/>
                    <a:lstStyle/>
                    <a:p>
                      <a:pPr rtl="0" fontAlgn="t">
                        <a:spcBef>
                          <a:spcPts val="0"/>
                        </a:spcBef>
                        <a:spcAft>
                          <a:spcPts val="0"/>
                        </a:spcAft>
                      </a:pPr>
                      <a:r>
                        <a:rPr lang="en-US" sz="2200" b="1" u="none" strike="noStrike" dirty="0">
                          <a:effectLst/>
                        </a:rPr>
                        <a:t>F1 score</a:t>
                      </a:r>
                      <a:endParaRPr lang="en-US" sz="2200" b="1" dirty="0">
                        <a:effectLst/>
                      </a:endParaRPr>
                    </a:p>
                  </a:txBody>
                  <a:tcPr marL="68580" marR="68580">
                    <a:solidFill>
                      <a:schemeClr val="accent3"/>
                    </a:solidFill>
                  </a:tcPr>
                </a:tc>
                <a:extLst>
                  <a:ext uri="{0D108BD9-81ED-4DB2-BD59-A6C34878D82A}">
                    <a16:rowId xmlns="" xmlns:a16="http://schemas.microsoft.com/office/drawing/2014/main" val="10000"/>
                  </a:ext>
                </a:extLst>
              </a:tr>
              <a:tr h="1086851">
                <a:tc>
                  <a:txBody>
                    <a:bodyPr/>
                    <a:lstStyle/>
                    <a:p>
                      <a:pPr rtl="0" fontAlgn="t">
                        <a:spcBef>
                          <a:spcPts val="0"/>
                        </a:spcBef>
                        <a:spcAft>
                          <a:spcPts val="0"/>
                        </a:spcAft>
                      </a:pPr>
                      <a:r>
                        <a:rPr lang="en-US" sz="2200" b="1" u="none" strike="noStrike" dirty="0">
                          <a:effectLst/>
                        </a:rPr>
                        <a:t>Decision Tree Classifier</a:t>
                      </a:r>
                      <a:endParaRPr lang="en-US" sz="2200" b="1" dirty="0">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dirty="0">
                          <a:effectLst/>
                        </a:rPr>
                        <a:t>0.673658872077028</a:t>
                      </a:r>
                      <a:endParaRPr lang="en-US" sz="2200" b="1" dirty="0">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a:effectLst/>
                        </a:rPr>
                        <a:t>0.75</a:t>
                      </a:r>
                      <a:endParaRPr lang="en-US" sz="2200" b="1">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a:effectLst/>
                        </a:rPr>
                        <a:t>0.77</a:t>
                      </a:r>
                      <a:endParaRPr lang="en-US" sz="2200" b="1">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dirty="0">
                          <a:effectLst/>
                        </a:rPr>
                        <a:t>  0.76</a:t>
                      </a:r>
                      <a:endParaRPr lang="en-US" sz="2200" b="1" dirty="0">
                        <a:effectLst/>
                      </a:endParaRPr>
                    </a:p>
                  </a:txBody>
                  <a:tcPr marL="68580" marR="68580">
                    <a:solidFill>
                      <a:schemeClr val="accent3">
                        <a:lumMod val="60000"/>
                        <a:lumOff val="40000"/>
                      </a:schemeClr>
                    </a:solidFill>
                  </a:tcPr>
                </a:tc>
                <a:extLst>
                  <a:ext uri="{0D108BD9-81ED-4DB2-BD59-A6C34878D82A}">
                    <a16:rowId xmlns="" xmlns:a16="http://schemas.microsoft.com/office/drawing/2014/main" val="10001"/>
                  </a:ext>
                </a:extLst>
              </a:tr>
              <a:tr h="1086851">
                <a:tc>
                  <a:txBody>
                    <a:bodyPr/>
                    <a:lstStyle/>
                    <a:p>
                      <a:pPr rtl="0" fontAlgn="t">
                        <a:spcBef>
                          <a:spcPts val="0"/>
                        </a:spcBef>
                        <a:spcAft>
                          <a:spcPts val="0"/>
                        </a:spcAft>
                      </a:pPr>
                      <a:r>
                        <a:rPr lang="en-US" sz="2200" b="1" u="none" strike="noStrike">
                          <a:effectLst/>
                        </a:rPr>
                        <a:t>Support vector machine</a:t>
                      </a:r>
                      <a:endParaRPr lang="en-US" sz="2200" b="1">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dirty="0">
                          <a:effectLst/>
                        </a:rPr>
                        <a:t>0.750687757909215</a:t>
                      </a:r>
                      <a:endParaRPr lang="en-US" sz="2200" b="1" dirty="0">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dirty="0">
                          <a:effectLst/>
                        </a:rPr>
                        <a:t>0.75</a:t>
                      </a:r>
                      <a:endParaRPr lang="en-US" sz="2200" b="1" dirty="0">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dirty="0">
                          <a:effectLst/>
                        </a:rPr>
                        <a:t>0.93</a:t>
                      </a:r>
                      <a:endParaRPr lang="en-US" sz="2200" b="1" dirty="0">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dirty="0">
                          <a:effectLst/>
                        </a:rPr>
                        <a:t>0.83</a:t>
                      </a:r>
                      <a:endParaRPr lang="en-US" sz="2200" b="1" dirty="0">
                        <a:effectLst/>
                      </a:endParaRPr>
                    </a:p>
                  </a:txBody>
                  <a:tcPr marL="68580" marR="68580">
                    <a:solidFill>
                      <a:schemeClr val="accent3">
                        <a:lumMod val="60000"/>
                        <a:lumOff val="40000"/>
                      </a:schemeClr>
                    </a:solidFill>
                  </a:tcPr>
                </a:tc>
                <a:extLst>
                  <a:ext uri="{0D108BD9-81ED-4DB2-BD59-A6C34878D82A}">
                    <a16:rowId xmlns="" xmlns:a16="http://schemas.microsoft.com/office/drawing/2014/main" val="10002"/>
                  </a:ext>
                </a:extLst>
              </a:tr>
              <a:tr h="1790109">
                <a:tc>
                  <a:txBody>
                    <a:bodyPr/>
                    <a:lstStyle/>
                    <a:p>
                      <a:pPr rtl="0" fontAlgn="t">
                        <a:spcBef>
                          <a:spcPts val="0"/>
                        </a:spcBef>
                        <a:spcAft>
                          <a:spcPts val="0"/>
                        </a:spcAft>
                      </a:pPr>
                      <a:r>
                        <a:rPr lang="en-US" sz="2200" b="1" u="none" strike="noStrike">
                          <a:effectLst/>
                        </a:rPr>
                        <a:t>Naive Bayes</a:t>
                      </a:r>
                      <a:endParaRPr lang="en-US" sz="2200" b="1">
                        <a:effectLst/>
                      </a:endParaRPr>
                    </a:p>
                    <a:p>
                      <a:pPr fontAlgn="t"/>
                      <a:r>
                        <a:rPr lang="en-US" sz="2200" b="1">
                          <a:effectLst/>
                        </a:rPr>
                        <a:t/>
                      </a:r>
                      <a:br>
                        <a:rPr lang="en-US" sz="2200" b="1">
                          <a:effectLst/>
                        </a:rPr>
                      </a:br>
                      <a:endParaRPr lang="en-US" sz="2200" b="1">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a:effectLst/>
                        </a:rPr>
                        <a:t>0.693603851444291</a:t>
                      </a:r>
                      <a:endParaRPr lang="en-US" sz="2200" b="1">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dirty="0">
                          <a:effectLst/>
                        </a:rPr>
                        <a:t>0.69</a:t>
                      </a:r>
                      <a:endParaRPr lang="en-US" sz="2200" b="1" dirty="0">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dirty="0">
                          <a:effectLst/>
                        </a:rPr>
                        <a:t>1.00</a:t>
                      </a:r>
                      <a:endParaRPr lang="en-US" sz="2200" b="1" dirty="0">
                        <a:effectLst/>
                      </a:endParaRPr>
                    </a:p>
                  </a:txBody>
                  <a:tcPr marL="68580" marR="68580">
                    <a:solidFill>
                      <a:schemeClr val="accent3">
                        <a:lumMod val="60000"/>
                        <a:lumOff val="40000"/>
                      </a:schemeClr>
                    </a:solidFill>
                  </a:tcPr>
                </a:tc>
                <a:tc>
                  <a:txBody>
                    <a:bodyPr/>
                    <a:lstStyle/>
                    <a:p>
                      <a:pPr rtl="0" fontAlgn="t">
                        <a:spcBef>
                          <a:spcPts val="0"/>
                        </a:spcBef>
                        <a:spcAft>
                          <a:spcPts val="0"/>
                        </a:spcAft>
                      </a:pPr>
                      <a:r>
                        <a:rPr lang="en-US" sz="2200" b="1" u="none" strike="noStrike" dirty="0">
                          <a:effectLst/>
                        </a:rPr>
                        <a:t>0.81</a:t>
                      </a:r>
                      <a:endParaRPr lang="en-US" sz="2200" b="1" dirty="0">
                        <a:effectLst/>
                      </a:endParaRPr>
                    </a:p>
                  </a:txBody>
                  <a:tcPr marL="68580" marR="68580">
                    <a:solidFill>
                      <a:schemeClr val="accent3">
                        <a:lumMod val="60000"/>
                        <a:lumOff val="40000"/>
                      </a:schemeClr>
                    </a:solidFill>
                  </a:tcPr>
                </a:tc>
                <a:extLst>
                  <a:ext uri="{0D108BD9-81ED-4DB2-BD59-A6C34878D82A}">
                    <a16:rowId xmlns="" xmlns:a16="http://schemas.microsoft.com/office/drawing/2014/main" val="10003"/>
                  </a:ext>
                </a:extLst>
              </a:tr>
            </a:tbl>
          </a:graphicData>
        </a:graphic>
      </p:graphicFrame>
      <p:sp>
        <p:nvSpPr>
          <p:cNvPr id="5" name="Rectangle 1"/>
          <p:cNvSpPr>
            <a:spLocks noChangeArrowheads="1"/>
          </p:cNvSpPr>
          <p:nvPr/>
        </p:nvSpPr>
        <p:spPr bwMode="auto">
          <a:xfrm>
            <a:off x="-2340979" y="-140326"/>
            <a:ext cx="17148207" cy="881418"/>
          </a:xfrm>
          <a:prstGeom prst="rect">
            <a:avLst/>
          </a:prstGeom>
          <a:noFill/>
          <a:ln>
            <a:noFill/>
          </a:ln>
          <a:effectLst/>
          <a:extLst>
            <a:ext uri="{909E8E84-426E-40DD-AFC4-6F175D3DCCD1}">
              <a14:hiddenFill xmlns="" xmlns:a14="http://schemas.microsoft.com/office/drawing/2010/main">
                <a:solidFill>
                  <a:schemeClr val="accent1"/>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Tree>
    <p:extLst>
      <p:ext uri="{BB962C8B-B14F-4D97-AF65-F5344CB8AC3E}">
        <p14:creationId xmlns="" xmlns:p14="http://schemas.microsoft.com/office/powerpoint/2010/main" val="19482167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352418"/>
            <a:ext cx="7729728" cy="819157"/>
          </a:xfrm>
        </p:spPr>
        <p:txBody>
          <a:bodyPr/>
          <a:lstStyle/>
          <a:p>
            <a:r>
              <a:rPr lang="en-US" dirty="0"/>
              <a:t>limitations</a:t>
            </a:r>
          </a:p>
        </p:txBody>
      </p:sp>
      <p:sp>
        <p:nvSpPr>
          <p:cNvPr id="3" name="Content Placeholder 2"/>
          <p:cNvSpPr>
            <a:spLocks noGrp="1"/>
          </p:cNvSpPr>
          <p:nvPr>
            <p:ph idx="1"/>
          </p:nvPr>
        </p:nvSpPr>
        <p:spPr>
          <a:xfrm>
            <a:off x="704849" y="1285876"/>
            <a:ext cx="10982325" cy="4967092"/>
          </a:xfrm>
        </p:spPr>
        <p:txBody>
          <a:bodyPr>
            <a:normAutofit/>
          </a:bodyPr>
          <a:lstStyle/>
          <a:p>
            <a:pPr algn="just"/>
            <a:r>
              <a:rPr lang="en-US" sz="2200" dirty="0">
                <a:solidFill>
                  <a:schemeClr val="tx1"/>
                </a:solidFill>
                <a:latin typeface="Times New Roman" panose="02020603050405020304" pitchFamily="18" charset="0"/>
                <a:cs typeface="Times New Roman" panose="02020603050405020304" pitchFamily="18" charset="0"/>
              </a:rPr>
              <a:t>Extracting informative features from Bangla text can be challenging due to the language's unique characteristics. The algorithms may struggle to effectively capture and represent the linguistic nuances specific to Bangla, such as sentiment analysis, semantic cues, and cultural references, resulting in suboptimal performance.</a:t>
            </a:r>
          </a:p>
          <a:p>
            <a:pPr algn="just"/>
            <a:endParaRPr lang="en-US" sz="2200" dirty="0">
              <a:solidFill>
                <a:schemeClr val="tx1"/>
              </a:solidFill>
              <a:latin typeface="Times New Roman" panose="02020603050405020304" pitchFamily="18" charset="0"/>
              <a:cs typeface="Times New Roman" panose="02020603050405020304" pitchFamily="18" charset="0"/>
            </a:endParaRPr>
          </a:p>
          <a:p>
            <a:pPr algn="just"/>
            <a:r>
              <a:rPr lang="en-US" sz="2200" dirty="0">
                <a:solidFill>
                  <a:schemeClr val="tx1"/>
                </a:solidFill>
                <a:latin typeface="Times New Roman" panose="02020603050405020304" pitchFamily="18" charset="0"/>
                <a:cs typeface="Times New Roman" panose="02020603050405020304" pitchFamily="18" charset="0"/>
              </a:rPr>
              <a:t>The availability of labeled datasets specifically for Bangla fake news detection is limited compared to other languages. The scarcity of high-quality labeled datasets hampers the training and evaluation of models, potentially limiting their performance and generalizability.</a:t>
            </a:r>
          </a:p>
        </p:txBody>
      </p:sp>
    </p:spTree>
    <p:extLst>
      <p:ext uri="{BB962C8B-B14F-4D97-AF65-F5344CB8AC3E}">
        <p14:creationId xmlns="" xmlns:p14="http://schemas.microsoft.com/office/powerpoint/2010/main" val="410150003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200025"/>
            <a:ext cx="7729728" cy="1076325"/>
          </a:xfrm>
        </p:spPr>
        <p:txBody>
          <a:bodyPr>
            <a:normAutofit/>
          </a:bodyPr>
          <a:lstStyle/>
          <a:p>
            <a:pPr algn="ctr"/>
            <a:r>
              <a:rPr lang="en-US" dirty="0"/>
              <a:t>Future Enhancement</a:t>
            </a:r>
          </a:p>
        </p:txBody>
      </p:sp>
      <p:sp>
        <p:nvSpPr>
          <p:cNvPr id="3" name="Content Placeholder 2"/>
          <p:cNvSpPr>
            <a:spLocks noGrp="1"/>
          </p:cNvSpPr>
          <p:nvPr>
            <p:ph idx="1"/>
          </p:nvPr>
        </p:nvSpPr>
        <p:spPr>
          <a:xfrm>
            <a:off x="762000" y="1352550"/>
            <a:ext cx="10772775" cy="5106839"/>
          </a:xfrm>
        </p:spPr>
        <p:txBody>
          <a:bodyPr>
            <a:normAutofit/>
          </a:bodyPr>
          <a:lstStyle/>
          <a:p>
            <a:pPr marL="0" indent="0" algn="just">
              <a:buSzPct val="150000"/>
              <a:buNone/>
            </a:pPr>
            <a:r>
              <a:rPr lang="en-US" sz="2200" dirty="0">
                <a:solidFill>
                  <a:schemeClr val="tx1"/>
                </a:solidFill>
                <a:latin typeface="Times New Roman" panose="02020603050405020304" pitchFamily="18" charset="0"/>
                <a:cs typeface="Times New Roman" panose="02020603050405020304" pitchFamily="18" charset="0"/>
              </a:rPr>
              <a:t>To improve the performance of fake news detection, future work can focus on the following aspects:</a:t>
            </a:r>
          </a:p>
          <a:p>
            <a:pPr algn="just">
              <a:buSzPct val="150000"/>
            </a:pPr>
            <a:r>
              <a:rPr lang="en-US" sz="2200" dirty="0">
                <a:solidFill>
                  <a:schemeClr val="tx1"/>
                </a:solidFill>
                <a:latin typeface="Times New Roman" panose="02020603050405020304" pitchFamily="18" charset="0"/>
                <a:cs typeface="Times New Roman" panose="02020603050405020304" pitchFamily="18" charset="0"/>
              </a:rPr>
              <a:t>Dataset Collection: Collecting a large and diverse dataset of Bangla fake news articles, along with their corresponding reliable sources, is crucial. This will help in training more robust and accurate models.</a:t>
            </a:r>
          </a:p>
          <a:p>
            <a:pPr algn="just">
              <a:buSzPct val="150000"/>
            </a:pPr>
            <a:r>
              <a:rPr lang="en-US" sz="2200" dirty="0">
                <a:solidFill>
                  <a:schemeClr val="tx1"/>
                </a:solidFill>
                <a:latin typeface="Times New Roman" panose="02020603050405020304" pitchFamily="18" charset="0"/>
                <a:cs typeface="Times New Roman" panose="02020603050405020304" pitchFamily="18" charset="0"/>
              </a:rPr>
              <a:t>Ensemble Methods: Combining the predictions of multiple models using ensemble methods, such as bagging or boosting, can lead to improved performance.</a:t>
            </a:r>
          </a:p>
          <a:p>
            <a:pPr algn="just">
              <a:buSzPct val="150000"/>
            </a:pPr>
            <a:r>
              <a:rPr lang="en-US" sz="2200" dirty="0">
                <a:solidFill>
                  <a:schemeClr val="tx1"/>
                </a:solidFill>
                <a:latin typeface="Times New Roman" panose="02020603050405020304" pitchFamily="18" charset="0"/>
                <a:cs typeface="Times New Roman" panose="02020603050405020304" pitchFamily="18" charset="0"/>
              </a:rPr>
              <a:t>Deep learning models, such as Convolutional Neural Networks (CNNs) and Recurrent Neural Networks (RNNs), can capture complex patterns and dependencies in textual data. Integrating these models into the fake news detection pipeline could potentially improve the accuracy and robustness of the system.</a:t>
            </a:r>
          </a:p>
          <a:p>
            <a:pPr algn="just">
              <a:buSzPct val="150000"/>
            </a:pPr>
            <a:endParaRPr lang="en-US" sz="20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3634086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209550"/>
            <a:ext cx="7729728" cy="904875"/>
          </a:xfrm>
        </p:spPr>
        <p:txBody>
          <a:bodyPr/>
          <a:lstStyle/>
          <a:p>
            <a:r>
              <a:rPr lang="en-US" dirty="0"/>
              <a:t>Conclusion</a:t>
            </a:r>
          </a:p>
        </p:txBody>
      </p:sp>
      <p:sp>
        <p:nvSpPr>
          <p:cNvPr id="3" name="Content Placeholder 2"/>
          <p:cNvSpPr>
            <a:spLocks noGrp="1"/>
          </p:cNvSpPr>
          <p:nvPr>
            <p:ph idx="1"/>
          </p:nvPr>
        </p:nvSpPr>
        <p:spPr>
          <a:xfrm>
            <a:off x="666751" y="1190626"/>
            <a:ext cx="10829924" cy="5062342"/>
          </a:xfrm>
        </p:spPr>
        <p:txBody>
          <a:bodyPr>
            <a:noAutofit/>
          </a:bodyPr>
          <a:lstStyle/>
          <a:p>
            <a:pPr algn="just"/>
            <a:r>
              <a:rPr lang="en-US" sz="2200" dirty="0">
                <a:solidFill>
                  <a:schemeClr val="tx1"/>
                </a:solidFill>
                <a:latin typeface="Times New Roman" panose="02020603050405020304" pitchFamily="18" charset="0"/>
                <a:cs typeface="Times New Roman" panose="02020603050405020304" pitchFamily="18" charset="0"/>
              </a:rPr>
              <a:t>In conclusion, the application of machine learning algorithms, such as decision trees, Support Vector Machines (SVM), and Naive Bayes, for Bangla fake news detection shows promising results. These algorithms can be utilized to build models that can effectively identify fake news in the Bangla language.</a:t>
            </a:r>
          </a:p>
          <a:p>
            <a:pPr algn="just"/>
            <a:r>
              <a:rPr lang="en-US" sz="2200" dirty="0">
                <a:solidFill>
                  <a:schemeClr val="tx1"/>
                </a:solidFill>
                <a:latin typeface="Times New Roman" panose="02020603050405020304" pitchFamily="18" charset="0"/>
                <a:cs typeface="Times New Roman" panose="02020603050405020304" pitchFamily="18" charset="0"/>
              </a:rPr>
              <a:t>The decision tree algorithm is a powerful tool for classification tasks, including fake news detection.</a:t>
            </a:r>
          </a:p>
          <a:p>
            <a:pPr marL="0" indent="0" algn="just">
              <a:buNone/>
            </a:pPr>
            <a:endParaRPr lang="en-US" sz="2200" dirty="0">
              <a:solidFill>
                <a:schemeClr val="tx1"/>
              </a:solidFill>
              <a:latin typeface="Times New Roman" panose="02020603050405020304" pitchFamily="18" charset="0"/>
              <a:cs typeface="Times New Roman" panose="02020603050405020304" pitchFamily="18" charset="0"/>
            </a:endParaRPr>
          </a:p>
          <a:p>
            <a:pPr algn="just"/>
            <a:r>
              <a:rPr lang="en-US" sz="2200" dirty="0">
                <a:solidFill>
                  <a:schemeClr val="tx1"/>
                </a:solidFill>
                <a:latin typeface="Times New Roman" panose="02020603050405020304" pitchFamily="18" charset="0"/>
                <a:cs typeface="Times New Roman" panose="02020603050405020304" pitchFamily="18" charset="0"/>
              </a:rPr>
              <a:t>SVM is another popular algorithm that works well for both linear and non-linear classification tasks. It uses a kernel function to map the data into a higher-dimensional feature space, where a hyperplane is constructed to separate the classes.</a:t>
            </a:r>
          </a:p>
          <a:p>
            <a:pPr marL="0" indent="0" algn="just">
              <a:buNone/>
            </a:pPr>
            <a:endParaRPr lang="en-US" sz="2200" dirty="0">
              <a:solidFill>
                <a:schemeClr val="tx1"/>
              </a:solidFill>
              <a:latin typeface="Times New Roman" panose="02020603050405020304" pitchFamily="18" charset="0"/>
              <a:cs typeface="Times New Roman" panose="02020603050405020304" pitchFamily="18" charset="0"/>
            </a:endParaRPr>
          </a:p>
          <a:p>
            <a:r>
              <a:rPr lang="en-US" sz="2200" dirty="0">
                <a:solidFill>
                  <a:schemeClr val="tx1"/>
                </a:solidFill>
                <a:latin typeface="Times New Roman" panose="02020603050405020304" pitchFamily="18" charset="0"/>
                <a:cs typeface="Times New Roman" panose="02020603050405020304" pitchFamily="18" charset="0"/>
              </a:rPr>
              <a:t>Naive Bayes is a probabilistic algorithm based on Bayes' theorem and assumes that features are independent of each other.</a:t>
            </a:r>
            <a:br>
              <a:rPr lang="en-US" sz="2200" dirty="0">
                <a:solidFill>
                  <a:schemeClr val="tx1"/>
                </a:solidFill>
                <a:latin typeface="Times New Roman" panose="02020603050405020304" pitchFamily="18" charset="0"/>
                <a:cs typeface="Times New Roman" panose="02020603050405020304" pitchFamily="18" charset="0"/>
              </a:rPr>
            </a:br>
            <a:endParaRPr lang="en-US" sz="2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338979288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 xmlns:a16="http://schemas.microsoft.com/office/drawing/2014/main" id="{02C22BAD-C148-9C4C-6CAD-63C1BEFC31C0}"/>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3724275" y="1662112"/>
            <a:ext cx="4743450" cy="3533775"/>
          </a:xfrm>
          <a:prstGeom prst="rect">
            <a:avLst/>
          </a:prstGeom>
        </p:spPr>
      </p:pic>
    </p:spTree>
    <p:extLst>
      <p:ext uri="{BB962C8B-B14F-4D97-AF65-F5344CB8AC3E}">
        <p14:creationId xmlns="" xmlns:p14="http://schemas.microsoft.com/office/powerpoint/2010/main" val="110079193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33350"/>
            <a:ext cx="7729728" cy="962025"/>
          </a:xfrm>
        </p:spPr>
        <p:txBody>
          <a:bodyPr/>
          <a:lstStyle/>
          <a:p>
            <a:pPr algn="ctr"/>
            <a:r>
              <a:rPr lang="en-US" dirty="0" smtClean="0"/>
              <a:t>Introduction</a:t>
            </a:r>
            <a:endParaRPr lang="en-US" dirty="0"/>
          </a:p>
        </p:txBody>
      </p:sp>
      <p:sp>
        <p:nvSpPr>
          <p:cNvPr id="3" name="Content Placeholder 2"/>
          <p:cNvSpPr>
            <a:spLocks noGrp="1"/>
          </p:cNvSpPr>
          <p:nvPr>
            <p:ph idx="1"/>
          </p:nvPr>
        </p:nvSpPr>
        <p:spPr>
          <a:xfrm>
            <a:off x="600075" y="1152525"/>
            <a:ext cx="10982325" cy="5581650"/>
          </a:xfrm>
        </p:spPr>
        <p:txBody>
          <a:bodyPr>
            <a:noAutofit/>
          </a:bodyPr>
          <a:lstStyle/>
          <a:p>
            <a:pPr marL="0" indent="0" algn="just">
              <a:lnSpc>
                <a:spcPct val="160000"/>
              </a:lnSpc>
              <a:buNone/>
            </a:pPr>
            <a:r>
              <a:rPr lang="en-US" sz="2200" dirty="0">
                <a:latin typeface="Times New Roman" panose="02020603050405020304" pitchFamily="18" charset="0"/>
                <a:cs typeface="Times New Roman" panose="02020603050405020304" pitchFamily="18" charset="0"/>
              </a:rPr>
              <a:t>The rapid growth of social media and online platforms has led to the widespread spread of fake news, posing a serious threat to information integrity. Detecting and combating fake news has become a serious challenge in the digital age. </a:t>
            </a:r>
          </a:p>
          <a:p>
            <a:pPr marL="0" indent="0" algn="just">
              <a:lnSpc>
                <a:spcPct val="160000"/>
              </a:lnSpc>
              <a:buNone/>
            </a:pPr>
            <a:r>
              <a:rPr lang="en-US" sz="2200" dirty="0">
                <a:latin typeface="Times New Roman" panose="02020603050405020304" pitchFamily="18" charset="0"/>
                <a:cs typeface="Times New Roman" panose="02020603050405020304" pitchFamily="18" charset="0"/>
              </a:rPr>
              <a:t>This study aims to address this problem in the specific context of Bengali language to develop an accurate and reliable fake news detection system in Bengali using machine learning algorithms. Because Bengali is widely spoken, fake news has negative consequences that can lead to misinformation and social unrest. Bengali's unique language and cultural background create unique challenges to effectively detect fake news. However, recent advances in machine learning and natural language processing techniques offer promising opportunities for developing robust detection systems.</a:t>
            </a:r>
            <a:endParaRPr lang="en-US" sz="2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22303352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24238"/>
            <a:ext cx="7729728" cy="761587"/>
          </a:xfrm>
        </p:spPr>
        <p:txBody>
          <a:bodyPr/>
          <a:lstStyle/>
          <a:p>
            <a:r>
              <a:rPr lang="en-US" dirty="0"/>
              <a:t>Objectives</a:t>
            </a:r>
          </a:p>
        </p:txBody>
      </p:sp>
      <p:sp>
        <p:nvSpPr>
          <p:cNvPr id="3" name="Content Placeholder 2"/>
          <p:cNvSpPr>
            <a:spLocks noGrp="1"/>
          </p:cNvSpPr>
          <p:nvPr>
            <p:ph idx="1"/>
          </p:nvPr>
        </p:nvSpPr>
        <p:spPr>
          <a:xfrm>
            <a:off x="619125" y="990600"/>
            <a:ext cx="6557716" cy="5260076"/>
          </a:xfrm>
        </p:spPr>
        <p:txBody>
          <a:bodyPr>
            <a:normAutofit fontScale="92500" lnSpcReduction="20000"/>
          </a:bodyPr>
          <a:lstStyle/>
          <a:p>
            <a:pPr marL="0" indent="0" algn="just">
              <a:lnSpc>
                <a:spcPct val="150000"/>
              </a:lnSpc>
              <a:buNone/>
            </a:pPr>
            <a:r>
              <a:rPr lang="en-US" sz="2200" dirty="0">
                <a:solidFill>
                  <a:schemeClr val="tx1"/>
                </a:solidFill>
                <a:latin typeface="Times New Roman" panose="02020603050405020304" pitchFamily="18" charset="0"/>
                <a:cs typeface="Times New Roman" panose="02020603050405020304" pitchFamily="18" charset="0"/>
              </a:rPr>
              <a:t>To develop an accurate and reliable Bangla fake news detection system by leveraging the best-performing machine learning algorithm(s) identified through the comparative analysis.</a:t>
            </a:r>
          </a:p>
          <a:p>
            <a:pPr algn="just">
              <a:lnSpc>
                <a:spcPct val="150000"/>
              </a:lnSpc>
              <a:buFont typeface="Wingdings" panose="05000000000000000000"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To evaluate the effectiveness and comparative performance of machine learning algorithms, namely Support Vector Machines (SVM), Decision Trees (DT), and Naive Bayes, in detecting fake news in the Bangla language.</a:t>
            </a:r>
          </a:p>
          <a:p>
            <a:pPr algn="just">
              <a:lnSpc>
                <a:spcPct val="150000"/>
              </a:lnSpc>
              <a:buFont typeface="Wingdings" panose="05000000000000000000" pitchFamily="2" charset="2"/>
              <a:buChar char="Ø"/>
            </a:pPr>
            <a:r>
              <a:rPr lang="en-US" sz="2200" dirty="0">
                <a:solidFill>
                  <a:schemeClr val="tx1"/>
                </a:solidFill>
                <a:latin typeface="Times New Roman" panose="02020603050405020304" pitchFamily="18" charset="0"/>
                <a:cs typeface="Times New Roman" panose="02020603050405020304" pitchFamily="18" charset="0"/>
              </a:rPr>
              <a:t>To investigate and identify the strengths, weaknesses, and limitations of each machine learning algorithm (SVM, DT, and Naive Bayes) in the specific context of Bangla fake news detection</a:t>
            </a:r>
            <a:r>
              <a:rPr lang="en-US" sz="2200" dirty="0">
                <a:solidFill>
                  <a:schemeClr val="tx1"/>
                </a:solidFill>
              </a:rPr>
              <a:t>.</a:t>
            </a:r>
          </a:p>
          <a:p>
            <a:pPr marL="0" indent="0">
              <a:lnSpc>
                <a:spcPct val="150000"/>
              </a:lnSpc>
              <a:buNone/>
            </a:pPr>
            <a:endParaRPr lang="en-US" sz="1600" dirty="0">
              <a:solidFill>
                <a:schemeClr val="tx1"/>
              </a:solidFill>
              <a:latin typeface="Times New Roman" panose="02020603050405020304" pitchFamily="18" charset="0"/>
              <a:cs typeface="Times New Roman" panose="02020603050405020304" pitchFamily="18" charset="0"/>
            </a:endParaRPr>
          </a:p>
        </p:txBody>
      </p:sp>
      <p:pic>
        <p:nvPicPr>
          <p:cNvPr id="4" name="Picture 3"/>
          <p:cNvPicPr>
            <a:picLocks noChangeAspect="1"/>
          </p:cNvPicPr>
          <p:nvPr/>
        </p:nvPicPr>
        <p:blipFill>
          <a:blip r:embed="rId2" cstate="print"/>
          <a:stretch>
            <a:fillRect/>
          </a:stretch>
        </p:blipFill>
        <p:spPr>
          <a:xfrm>
            <a:off x="7378174" y="1152525"/>
            <a:ext cx="4458984" cy="5098150"/>
          </a:xfrm>
          <a:prstGeom prst="rect">
            <a:avLst/>
          </a:prstGeom>
        </p:spPr>
      </p:pic>
    </p:spTree>
    <p:extLst>
      <p:ext uri="{BB962C8B-B14F-4D97-AF65-F5344CB8AC3E}">
        <p14:creationId xmlns="" xmlns:p14="http://schemas.microsoft.com/office/powerpoint/2010/main" val="36282254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133350"/>
            <a:ext cx="10058400" cy="695325"/>
          </a:xfrm>
        </p:spPr>
        <p:txBody>
          <a:bodyPr>
            <a:normAutofit fontScale="90000"/>
          </a:bodyPr>
          <a:lstStyle/>
          <a:p>
            <a:r>
              <a:rPr lang="en-US" dirty="0"/>
              <a:t>Literature Review</a:t>
            </a:r>
          </a:p>
        </p:txBody>
      </p:sp>
      <p:sp>
        <p:nvSpPr>
          <p:cNvPr id="3" name="Content Placeholder 2"/>
          <p:cNvSpPr>
            <a:spLocks noGrp="1"/>
          </p:cNvSpPr>
          <p:nvPr>
            <p:ph idx="1"/>
          </p:nvPr>
        </p:nvSpPr>
        <p:spPr>
          <a:xfrm>
            <a:off x="0" y="904875"/>
            <a:ext cx="12192000" cy="5754543"/>
          </a:xfrm>
        </p:spPr>
        <p:txBody>
          <a:bodyPr>
            <a:noAutofit/>
          </a:bodyPr>
          <a:lstStyle/>
          <a:p>
            <a:pPr algn="just">
              <a:lnSpc>
                <a:spcPct val="150000"/>
              </a:lnSpc>
              <a:buFont typeface="Wingdings" panose="05000000000000000000" pitchFamily="2" charset="2"/>
              <a:buChar char="q"/>
            </a:pPr>
            <a:r>
              <a:rPr lang="en-US" dirty="0">
                <a:solidFill>
                  <a:schemeClr val="tx1"/>
                </a:solidFill>
                <a:latin typeface="Times New Roman" panose="02020603050405020304" pitchFamily="18" charset="0"/>
                <a:cs typeface="Times New Roman" panose="02020603050405020304" pitchFamily="18" charset="0"/>
              </a:rPr>
              <a:t> </a:t>
            </a:r>
            <a:r>
              <a:rPr lang="en-US" sz="2200" dirty="0" err="1">
                <a:solidFill>
                  <a:schemeClr val="tx1"/>
                </a:solidFill>
                <a:latin typeface="Times New Roman" panose="02020603050405020304" pitchFamily="18" charset="0"/>
                <a:cs typeface="Times New Roman" panose="02020603050405020304" pitchFamily="18" charset="0"/>
              </a:rPr>
              <a:t>Zobaer</a:t>
            </a:r>
            <a:r>
              <a:rPr lang="en-US" sz="2200" dirty="0">
                <a:solidFill>
                  <a:schemeClr val="tx1"/>
                </a:solidFill>
                <a:latin typeface="Times New Roman" panose="02020603050405020304" pitchFamily="18" charset="0"/>
                <a:cs typeface="Times New Roman" panose="02020603050405020304" pitchFamily="18" charset="0"/>
              </a:rPr>
              <a:t> et al. provide an analysis of the dataset and develop a benchmark system with state-of-the art NLP techniques to identify Bangla fake news. To create this system, they explored traditional linguistic features and neural network-based methods.</a:t>
            </a:r>
          </a:p>
          <a:p>
            <a:pPr algn="just">
              <a:lnSpc>
                <a:spcPct val="150000"/>
              </a:lnSpc>
              <a:buFont typeface="Wingdings" panose="05000000000000000000" pitchFamily="2" charset="2"/>
              <a:buChar char="q"/>
            </a:pPr>
            <a:r>
              <a:rPr lang="en-US" sz="2200" dirty="0">
                <a:effectLst/>
                <a:latin typeface="Calibri" panose="020F0502020204030204" pitchFamily="34" charset="0"/>
                <a:ea typeface="Calibri" panose="020F0502020204030204" pitchFamily="34" charset="0"/>
              </a:rPr>
              <a:t>Gulzar et al. have used two supervised machine learning algorithms, Multinomial Naive Bayes (MNB) and Support Vector Machine (SVM) classifiers to detect Bangla fake news with </a:t>
            </a:r>
            <a:r>
              <a:rPr lang="en-US" sz="2200" dirty="0" err="1">
                <a:effectLst/>
                <a:latin typeface="Calibri" panose="020F0502020204030204" pitchFamily="34" charset="0"/>
                <a:ea typeface="Calibri" panose="020F0502020204030204" pitchFamily="34" charset="0"/>
              </a:rPr>
              <a:t>CountVectorizer</a:t>
            </a:r>
            <a:r>
              <a:rPr lang="en-US" sz="2200" dirty="0">
                <a:effectLst/>
                <a:latin typeface="Calibri" panose="020F0502020204030204" pitchFamily="34" charset="0"/>
                <a:ea typeface="Calibri" panose="020F0502020204030204" pitchFamily="34" charset="0"/>
              </a:rPr>
              <a:t> and Term Frequency - Inverse Document Frequency Vectorizer as feature extraction.</a:t>
            </a:r>
          </a:p>
          <a:p>
            <a:pPr algn="just">
              <a:lnSpc>
                <a:spcPct val="150000"/>
              </a:lnSpc>
              <a:buFont typeface="Wingdings" panose="05000000000000000000" pitchFamily="2" charset="2"/>
              <a:buChar char="q"/>
            </a:pPr>
            <a:r>
              <a:rPr lang="en-US" sz="2200" dirty="0" err="1">
                <a:effectLst/>
                <a:latin typeface="Calibri" panose="020F0502020204030204" pitchFamily="34" charset="0"/>
                <a:ea typeface="Calibri" panose="020F0502020204030204" pitchFamily="34" charset="0"/>
              </a:rPr>
              <a:t>Shahariar</a:t>
            </a:r>
            <a:r>
              <a:rPr lang="en-US" sz="2200" dirty="0">
                <a:effectLst/>
                <a:latin typeface="Calibri" panose="020F0502020204030204" pitchFamily="34" charset="0"/>
                <a:ea typeface="Calibri" panose="020F0502020204030204" pitchFamily="34" charset="0"/>
              </a:rPr>
              <a:t> at al. demonstrate a comparison between the performance of traditional machine learning, deep learning, and transfer learning models on Ben-</a:t>
            </a:r>
            <a:r>
              <a:rPr lang="en-US" sz="2200" dirty="0" err="1">
                <a:effectLst/>
                <a:latin typeface="Calibri" panose="020F0502020204030204" pitchFamily="34" charset="0"/>
                <a:ea typeface="Calibri" panose="020F0502020204030204" pitchFamily="34" charset="0"/>
              </a:rPr>
              <a:t>Sarc</a:t>
            </a:r>
            <a:r>
              <a:rPr lang="en-US" sz="2200" dirty="0">
                <a:effectLst/>
                <a:latin typeface="Calibri" panose="020F0502020204030204" pitchFamily="34" charset="0"/>
                <a:ea typeface="Calibri" panose="020F0502020204030204" pitchFamily="34" charset="0"/>
              </a:rPr>
              <a:t> corpus. Transfer learning using Indic-Transformers Bengali BERT as a pre-trained source model has achieved the highest accuracy of 75.05%. The second highest accuracy is obtained by the LSTM model with 72.48% and Multinomial Naive Bayes is acquired the third highest with 72.36% accuracy for deep learning and machine learning, respectively.</a:t>
            </a:r>
            <a:endParaRPr lang="en-US" sz="2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27661977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2561" y="333375"/>
            <a:ext cx="7729728" cy="981075"/>
          </a:xfrm>
        </p:spPr>
        <p:txBody>
          <a:bodyPr/>
          <a:lstStyle/>
          <a:p>
            <a:r>
              <a:rPr lang="en-US" dirty="0"/>
              <a:t>Using Software and Hardware</a:t>
            </a:r>
          </a:p>
        </p:txBody>
      </p:sp>
      <p:sp>
        <p:nvSpPr>
          <p:cNvPr id="3" name="Content Placeholder 2"/>
          <p:cNvSpPr>
            <a:spLocks noGrp="1"/>
          </p:cNvSpPr>
          <p:nvPr>
            <p:ph idx="1"/>
          </p:nvPr>
        </p:nvSpPr>
        <p:spPr>
          <a:xfrm>
            <a:off x="1514475" y="1504950"/>
            <a:ext cx="9220200" cy="4235077"/>
          </a:xfrm>
        </p:spPr>
        <p:txBody>
          <a:bodyPr>
            <a:normAutofit/>
          </a:bodyPr>
          <a:lstStyle/>
          <a:p>
            <a:r>
              <a:rPr lang="en-US" sz="2200" dirty="0"/>
              <a:t>Hardware</a:t>
            </a:r>
          </a:p>
          <a:p>
            <a:pPr>
              <a:buFont typeface="Wingdings" panose="05000000000000000000" pitchFamily="2" charset="2"/>
              <a:buChar char="v"/>
            </a:pPr>
            <a:r>
              <a:rPr lang="en-US" sz="2200" dirty="0"/>
              <a:t>Windows (10 pro version)</a:t>
            </a:r>
          </a:p>
          <a:p>
            <a:pPr>
              <a:buFont typeface="Wingdings" panose="05000000000000000000" pitchFamily="2" charset="2"/>
              <a:buChar char="v"/>
            </a:pPr>
            <a:r>
              <a:rPr lang="en-US" sz="2200" dirty="0"/>
              <a:t>Intel(R) Core(TM) i5-8265U CPU @ 1.60GHz 1.80GHz with a Core i5 and</a:t>
            </a:r>
          </a:p>
          <a:p>
            <a:pPr marL="0" indent="0">
              <a:buNone/>
            </a:pPr>
            <a:r>
              <a:rPr lang="en-US" sz="2200" dirty="0"/>
              <a:t>8 GB of RAM.</a:t>
            </a:r>
          </a:p>
          <a:p>
            <a:pPr marL="0" indent="0">
              <a:buNone/>
            </a:pPr>
            <a:endParaRPr lang="en-US" sz="2200" dirty="0"/>
          </a:p>
          <a:p>
            <a:r>
              <a:rPr lang="en-US" sz="2200" dirty="0"/>
              <a:t>Software-</a:t>
            </a:r>
          </a:p>
          <a:p>
            <a:pPr>
              <a:buFont typeface="Wingdings" panose="05000000000000000000" pitchFamily="2" charset="2"/>
              <a:buChar char="v"/>
            </a:pPr>
            <a:r>
              <a:rPr lang="en-US" sz="2200" dirty="0"/>
              <a:t>Google </a:t>
            </a:r>
            <a:r>
              <a:rPr lang="en-US" sz="2200" dirty="0" err="1"/>
              <a:t>Colab</a:t>
            </a:r>
            <a:endParaRPr lang="en-US" sz="2200" dirty="0"/>
          </a:p>
          <a:p>
            <a:r>
              <a:rPr lang="en-US" sz="2200" dirty="0"/>
              <a:t>Libraries</a:t>
            </a:r>
          </a:p>
          <a:p>
            <a:pPr>
              <a:buFont typeface="Wingdings" panose="05000000000000000000" pitchFamily="2" charset="2"/>
              <a:buChar char="v"/>
            </a:pPr>
            <a:endParaRPr lang="en-US" dirty="0"/>
          </a:p>
        </p:txBody>
      </p:sp>
    </p:spTree>
    <p:extLst>
      <p:ext uri="{BB962C8B-B14F-4D97-AF65-F5344CB8AC3E}">
        <p14:creationId xmlns="" xmlns:p14="http://schemas.microsoft.com/office/powerpoint/2010/main" val="5022051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114300"/>
            <a:ext cx="7729728" cy="866775"/>
          </a:xfrm>
        </p:spPr>
        <p:txBody>
          <a:bodyPr/>
          <a:lstStyle/>
          <a:p>
            <a:pPr algn="ctr"/>
            <a:r>
              <a:rPr lang="en-US" dirty="0"/>
              <a:t>Proposed Model</a:t>
            </a:r>
          </a:p>
        </p:txBody>
      </p:sp>
      <p:pic>
        <p:nvPicPr>
          <p:cNvPr id="56" name="Content Placeholder 55"/>
          <p:cNvPicPr>
            <a:picLocks noGrp="1" noChangeAspect="1"/>
          </p:cNvPicPr>
          <p:nvPr>
            <p:ph idx="1"/>
          </p:nvPr>
        </p:nvPicPr>
        <p:blipFill>
          <a:blip r:embed="rId2" cstate="print"/>
          <a:stretch>
            <a:fillRect/>
          </a:stretch>
        </p:blipFill>
        <p:spPr>
          <a:xfrm>
            <a:off x="1933576" y="1085850"/>
            <a:ext cx="8277224" cy="5091892"/>
          </a:xfrm>
          <a:prstGeom prst="rect">
            <a:avLst/>
          </a:prstGeom>
        </p:spPr>
      </p:pic>
    </p:spTree>
    <p:extLst>
      <p:ext uri="{BB962C8B-B14F-4D97-AF65-F5344CB8AC3E}">
        <p14:creationId xmlns="" xmlns:p14="http://schemas.microsoft.com/office/powerpoint/2010/main" val="33170858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6800" y="557560"/>
            <a:ext cx="10058400" cy="720161"/>
          </a:xfrm>
        </p:spPr>
        <p:txBody>
          <a:bodyPr>
            <a:normAutofit fontScale="90000"/>
          </a:bodyPr>
          <a:lstStyle/>
          <a:p>
            <a:r>
              <a:rPr lang="en-US" dirty="0"/>
              <a:t>Different machine learning algorithms</a:t>
            </a:r>
          </a:p>
        </p:txBody>
      </p:sp>
      <p:sp>
        <p:nvSpPr>
          <p:cNvPr id="3" name="Content Placeholder 2"/>
          <p:cNvSpPr>
            <a:spLocks noGrp="1"/>
          </p:cNvSpPr>
          <p:nvPr>
            <p:ph idx="1"/>
          </p:nvPr>
        </p:nvSpPr>
        <p:spPr>
          <a:xfrm>
            <a:off x="1066799" y="1487055"/>
            <a:ext cx="10700328" cy="5172363"/>
          </a:xfrm>
        </p:spPr>
        <p:txBody>
          <a:bodyPr>
            <a:noAutofit/>
          </a:bodyPr>
          <a:lstStyle/>
          <a:p>
            <a:pPr marL="0" indent="0" algn="just">
              <a:lnSpc>
                <a:spcPct val="150000"/>
              </a:lnSpc>
              <a:buNone/>
            </a:pPr>
            <a:r>
              <a:rPr lang="en-US" sz="2000" b="1" dirty="0">
                <a:solidFill>
                  <a:schemeClr val="tx1"/>
                </a:solidFill>
                <a:latin typeface="Times New Roman" panose="02020603050405020304" pitchFamily="18" charset="0"/>
                <a:cs typeface="Times New Roman" panose="02020603050405020304" pitchFamily="18" charset="0"/>
              </a:rPr>
              <a:t>Support Vector Machine </a:t>
            </a:r>
          </a:p>
          <a:p>
            <a:pPr marL="0" indent="0" algn="just">
              <a:lnSpc>
                <a:spcPct val="150000"/>
              </a:lnSpc>
              <a:buNone/>
            </a:pPr>
            <a:r>
              <a:rPr lang="en-US" dirty="0">
                <a:solidFill>
                  <a:schemeClr val="tx1"/>
                </a:solidFill>
                <a:latin typeface="Times New Roman" panose="02020603050405020304" pitchFamily="18" charset="0"/>
                <a:cs typeface="Times New Roman" panose="02020603050405020304" pitchFamily="18" charset="0"/>
              </a:rPr>
              <a:t>SVM is a supervised machine learning model that uses classification algorithms. SVM is capable of doing both classification and regression.</a:t>
            </a:r>
          </a:p>
          <a:p>
            <a:pPr marL="0" indent="0" algn="just">
              <a:lnSpc>
                <a:spcPct val="150000"/>
              </a:lnSpc>
              <a:buNone/>
            </a:pPr>
            <a:r>
              <a:rPr lang="en-US" sz="2000" b="1" dirty="0">
                <a:solidFill>
                  <a:schemeClr val="tx1"/>
                </a:solidFill>
                <a:latin typeface="Times New Roman" panose="02020603050405020304" pitchFamily="18" charset="0"/>
                <a:cs typeface="Times New Roman" panose="02020603050405020304" pitchFamily="18" charset="0"/>
              </a:rPr>
              <a:t>Decision Tree </a:t>
            </a:r>
          </a:p>
          <a:p>
            <a:pPr marL="0" indent="0" algn="just">
              <a:lnSpc>
                <a:spcPct val="150000"/>
              </a:lnSpc>
              <a:buNone/>
            </a:pPr>
            <a:r>
              <a:rPr lang="en-US" dirty="0">
                <a:solidFill>
                  <a:schemeClr val="tx1"/>
                </a:solidFill>
                <a:latin typeface="Times New Roman" panose="02020603050405020304" pitchFamily="18" charset="0"/>
                <a:cs typeface="Times New Roman" panose="02020603050405020304" pitchFamily="18" charset="0"/>
              </a:rPr>
              <a:t>Decision Tree is a Supervised learning technique mostly used for solving classification problems. Decision Tree is a binary tree that recursively keeps splitting the dataset until it finds pure leaf.</a:t>
            </a:r>
          </a:p>
          <a:p>
            <a:pPr marL="0" indent="0" algn="just">
              <a:lnSpc>
                <a:spcPct val="150000"/>
              </a:lnSpc>
              <a:buNone/>
            </a:pPr>
            <a:r>
              <a:rPr lang="en-US" sz="2000" b="1" dirty="0">
                <a:solidFill>
                  <a:schemeClr val="tx1"/>
                </a:solidFill>
                <a:latin typeface="Times New Roman" panose="02020603050405020304" pitchFamily="18" charset="0"/>
                <a:cs typeface="Times New Roman" panose="02020603050405020304" pitchFamily="18" charset="0"/>
              </a:rPr>
              <a:t>Naïve Bayes</a:t>
            </a:r>
          </a:p>
          <a:p>
            <a:pPr marL="0" indent="0" algn="just">
              <a:lnSpc>
                <a:spcPct val="150000"/>
              </a:lnSpc>
              <a:buNone/>
            </a:pPr>
            <a:r>
              <a:rPr lang="en-US" dirty="0">
                <a:solidFill>
                  <a:schemeClr val="tx1"/>
                </a:solidFill>
                <a:latin typeface="Times New Roman" panose="02020603050405020304" pitchFamily="18" charset="0"/>
                <a:cs typeface="Times New Roman" panose="02020603050405020304" pitchFamily="18" charset="0"/>
              </a:rPr>
              <a:t>Naive Bayes classifiers are the part of simple machine learning. Naive Bayes is popular algorithm which is used to find the accuracy of the news whether its real or fake using multinomial NB and pipelining concepts.</a:t>
            </a:r>
          </a:p>
        </p:txBody>
      </p:sp>
    </p:spTree>
    <p:extLst>
      <p:ext uri="{BB962C8B-B14F-4D97-AF65-F5344CB8AC3E}">
        <p14:creationId xmlns:p14="http://schemas.microsoft.com/office/powerpoint/2010/main" xmlns="" val="2196016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485206" y="129930"/>
            <a:ext cx="10058400" cy="851146"/>
          </a:xfrm>
        </p:spPr>
        <p:txBody>
          <a:bodyPr/>
          <a:lstStyle/>
          <a:p>
            <a:pPr algn="ctr"/>
            <a:r>
              <a:rPr lang="en-US" dirty="0"/>
              <a:t>Dataset</a:t>
            </a:r>
          </a:p>
        </p:txBody>
      </p:sp>
      <p:sp>
        <p:nvSpPr>
          <p:cNvPr id="5" name="Content Placeholder 4"/>
          <p:cNvSpPr>
            <a:spLocks noGrp="1"/>
          </p:cNvSpPr>
          <p:nvPr>
            <p:ph idx="1"/>
          </p:nvPr>
        </p:nvSpPr>
        <p:spPr>
          <a:xfrm>
            <a:off x="1097280" y="1474469"/>
            <a:ext cx="10058400" cy="4023360"/>
          </a:xfrm>
        </p:spPr>
        <p:txBody>
          <a:bodyPr/>
          <a:lstStyle/>
          <a:p>
            <a:pPr marL="0" indent="0" algn="ctr">
              <a:buNone/>
            </a:pPr>
            <a:endParaRPr lang="en-US" dirty="0"/>
          </a:p>
          <a:p>
            <a:pPr marL="0" indent="0" algn="ctr">
              <a:buNone/>
            </a:pPr>
            <a:endParaRPr lang="en-US" dirty="0"/>
          </a:p>
        </p:txBody>
      </p:sp>
      <p:pic>
        <p:nvPicPr>
          <p:cNvPr id="6" name="Picture 5"/>
          <p:cNvPicPr/>
          <p:nvPr/>
        </p:nvPicPr>
        <p:blipFill rotWithShape="1">
          <a:blip r:embed="rId2" cstate="print"/>
          <a:srcRect l="6410" t="31670" r="27724" b="19962"/>
          <a:stretch/>
        </p:blipFill>
        <p:spPr bwMode="auto">
          <a:xfrm>
            <a:off x="1238250" y="1085850"/>
            <a:ext cx="10391775" cy="5642221"/>
          </a:xfrm>
          <a:prstGeom prst="rect">
            <a:avLst/>
          </a:prstGeom>
          <a:ln>
            <a:noFill/>
          </a:ln>
          <a:extLst>
            <a:ext uri="{53640926-AAD7-44D8-BBD7-CCE9431645EC}">
              <a14:shadowObscured xmlns="" xmlns:a14="http://schemas.microsoft.com/office/drawing/2010/main"/>
            </a:ext>
          </a:extLst>
        </p:spPr>
      </p:pic>
    </p:spTree>
    <p:extLst>
      <p:ext uri="{BB962C8B-B14F-4D97-AF65-F5344CB8AC3E}">
        <p14:creationId xmlns="" xmlns:p14="http://schemas.microsoft.com/office/powerpoint/2010/main" val="9774679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1136" y="352426"/>
            <a:ext cx="7729728" cy="857250"/>
          </a:xfrm>
        </p:spPr>
        <p:txBody>
          <a:bodyPr/>
          <a:lstStyle/>
          <a:p>
            <a:pPr algn="ctr"/>
            <a:r>
              <a:rPr lang="en-US" dirty="0"/>
              <a:t>Accuracy</a:t>
            </a:r>
          </a:p>
        </p:txBody>
      </p:sp>
      <p:graphicFrame>
        <p:nvGraphicFramePr>
          <p:cNvPr id="4" name="Content Placeholder 3"/>
          <p:cNvGraphicFramePr>
            <a:graphicFrameLocks noGrp="1"/>
          </p:cNvGraphicFramePr>
          <p:nvPr>
            <p:ph idx="1"/>
            <p:extLst>
              <p:ext uri="{D42A27DB-BD31-4B8C-83A1-F6EECF244321}">
                <p14:modId xmlns="" xmlns:p14="http://schemas.microsoft.com/office/powerpoint/2010/main" val="2621355127"/>
              </p:ext>
            </p:extLst>
          </p:nvPr>
        </p:nvGraphicFramePr>
        <p:xfrm>
          <a:off x="1638300" y="1704974"/>
          <a:ext cx="8915400" cy="4010028"/>
        </p:xfrm>
        <a:graphic>
          <a:graphicData uri="http://schemas.openxmlformats.org/drawingml/2006/table">
            <a:tbl>
              <a:tblPr firstRow="1" bandRow="1">
                <a:tableStyleId>{3C2FFA5D-87B4-456A-9821-1D502468CF0F}</a:tableStyleId>
              </a:tblPr>
              <a:tblGrid>
                <a:gridCol w="4495800">
                  <a:extLst>
                    <a:ext uri="{9D8B030D-6E8A-4147-A177-3AD203B41FA5}">
                      <a16:colId xmlns="" xmlns:a16="http://schemas.microsoft.com/office/drawing/2014/main" val="20000"/>
                    </a:ext>
                  </a:extLst>
                </a:gridCol>
                <a:gridCol w="4419600">
                  <a:extLst>
                    <a:ext uri="{9D8B030D-6E8A-4147-A177-3AD203B41FA5}">
                      <a16:colId xmlns="" xmlns:a16="http://schemas.microsoft.com/office/drawing/2014/main" val="20001"/>
                    </a:ext>
                  </a:extLst>
                </a:gridCol>
              </a:tblGrid>
              <a:tr h="1002507">
                <a:tc>
                  <a:txBody>
                    <a:bodyPr/>
                    <a:lstStyle/>
                    <a:p>
                      <a:pPr algn="ctr"/>
                      <a:r>
                        <a:rPr lang="en-US" sz="2200" dirty="0"/>
                        <a:t>Model </a:t>
                      </a:r>
                    </a:p>
                  </a:txBody>
                  <a:tcPr>
                    <a:solidFill>
                      <a:schemeClr val="accent3"/>
                    </a:solidFill>
                  </a:tcPr>
                </a:tc>
                <a:tc>
                  <a:txBody>
                    <a:bodyPr/>
                    <a:lstStyle/>
                    <a:p>
                      <a:pPr algn="ctr"/>
                      <a:r>
                        <a:rPr lang="en-US" sz="2200" dirty="0"/>
                        <a:t>Classification Accuracy</a:t>
                      </a:r>
                    </a:p>
                  </a:txBody>
                  <a:tcPr>
                    <a:solidFill>
                      <a:schemeClr val="accent3"/>
                    </a:solidFill>
                  </a:tcPr>
                </a:tc>
                <a:extLst>
                  <a:ext uri="{0D108BD9-81ED-4DB2-BD59-A6C34878D82A}">
                    <a16:rowId xmlns="" xmlns:a16="http://schemas.microsoft.com/office/drawing/2014/main" val="10000"/>
                  </a:ext>
                </a:extLst>
              </a:tr>
              <a:tr h="1002507">
                <a:tc>
                  <a:txBody>
                    <a:bodyPr/>
                    <a:lstStyle/>
                    <a:p>
                      <a:pPr algn="ctr"/>
                      <a:r>
                        <a:rPr lang="en-US" sz="2200" dirty="0"/>
                        <a:t>Decision Tree Classifier</a:t>
                      </a:r>
                    </a:p>
                  </a:txBody>
                  <a:tcPr>
                    <a:solidFill>
                      <a:schemeClr val="accent3">
                        <a:lumMod val="60000"/>
                        <a:lumOff val="40000"/>
                      </a:schemeClr>
                    </a:solidFill>
                  </a:tcPr>
                </a:tc>
                <a:tc>
                  <a:txBody>
                    <a:bodyPr/>
                    <a:lstStyle/>
                    <a:p>
                      <a:pPr algn="ctr"/>
                      <a:r>
                        <a:rPr lang="en-US" sz="2200" dirty="0"/>
                        <a:t>67%</a:t>
                      </a:r>
                    </a:p>
                  </a:txBody>
                  <a:tcPr>
                    <a:solidFill>
                      <a:schemeClr val="accent3">
                        <a:lumMod val="60000"/>
                        <a:lumOff val="40000"/>
                      </a:schemeClr>
                    </a:solidFill>
                  </a:tcPr>
                </a:tc>
                <a:extLst>
                  <a:ext uri="{0D108BD9-81ED-4DB2-BD59-A6C34878D82A}">
                    <a16:rowId xmlns="" xmlns:a16="http://schemas.microsoft.com/office/drawing/2014/main" val="10001"/>
                  </a:ext>
                </a:extLst>
              </a:tr>
              <a:tr h="1002507">
                <a:tc>
                  <a:txBody>
                    <a:bodyPr/>
                    <a:lstStyle/>
                    <a:p>
                      <a:pPr algn="ctr"/>
                      <a:r>
                        <a:rPr lang="en-US" sz="2200" dirty="0"/>
                        <a:t>Support Vector Machine(SVM)</a:t>
                      </a:r>
                    </a:p>
                  </a:txBody>
                  <a:tcPr>
                    <a:solidFill>
                      <a:schemeClr val="accent3">
                        <a:lumMod val="60000"/>
                        <a:lumOff val="40000"/>
                      </a:schemeClr>
                    </a:solidFill>
                  </a:tcPr>
                </a:tc>
                <a:tc>
                  <a:txBody>
                    <a:bodyPr/>
                    <a:lstStyle/>
                    <a:p>
                      <a:pPr algn="ctr"/>
                      <a:r>
                        <a:rPr lang="en-US" sz="2200" dirty="0"/>
                        <a:t>75%</a:t>
                      </a:r>
                    </a:p>
                  </a:txBody>
                  <a:tcPr>
                    <a:solidFill>
                      <a:schemeClr val="accent3">
                        <a:lumMod val="60000"/>
                        <a:lumOff val="40000"/>
                      </a:schemeClr>
                    </a:solidFill>
                  </a:tcPr>
                </a:tc>
                <a:extLst>
                  <a:ext uri="{0D108BD9-81ED-4DB2-BD59-A6C34878D82A}">
                    <a16:rowId xmlns="" xmlns:a16="http://schemas.microsoft.com/office/drawing/2014/main" val="10002"/>
                  </a:ext>
                </a:extLst>
              </a:tr>
              <a:tr h="1002507">
                <a:tc>
                  <a:txBody>
                    <a:bodyPr/>
                    <a:lstStyle/>
                    <a:p>
                      <a:pPr algn="ctr"/>
                      <a:r>
                        <a:rPr lang="en-US" sz="2200" dirty="0"/>
                        <a:t>Naïve Bayes</a:t>
                      </a:r>
                    </a:p>
                  </a:txBody>
                  <a:tcPr>
                    <a:solidFill>
                      <a:schemeClr val="accent3">
                        <a:lumMod val="60000"/>
                        <a:lumOff val="40000"/>
                      </a:schemeClr>
                    </a:solidFill>
                  </a:tcPr>
                </a:tc>
                <a:tc>
                  <a:txBody>
                    <a:bodyPr/>
                    <a:lstStyle/>
                    <a:p>
                      <a:pPr algn="ctr"/>
                      <a:r>
                        <a:rPr lang="en-US" sz="2200" dirty="0"/>
                        <a:t>69%</a:t>
                      </a:r>
                    </a:p>
                  </a:txBody>
                  <a:tcPr>
                    <a:solidFill>
                      <a:schemeClr val="accent3">
                        <a:lumMod val="60000"/>
                        <a:lumOff val="40000"/>
                      </a:schemeClr>
                    </a:solidFill>
                  </a:tcPr>
                </a:tc>
                <a:extLst>
                  <a:ext uri="{0D108BD9-81ED-4DB2-BD59-A6C34878D82A}">
                    <a16:rowId xmlns="" xmlns:a16="http://schemas.microsoft.com/office/drawing/2014/main" val="10003"/>
                  </a:ext>
                </a:extLst>
              </a:tr>
            </a:tbl>
          </a:graphicData>
        </a:graphic>
      </p:graphicFrame>
    </p:spTree>
    <p:extLst>
      <p:ext uri="{BB962C8B-B14F-4D97-AF65-F5344CB8AC3E}">
        <p14:creationId xmlns="" xmlns:p14="http://schemas.microsoft.com/office/powerpoint/2010/main" val="3589702534"/>
      </p:ext>
    </p:extLst>
  </p:cSld>
  <p:clrMapOvr>
    <a:masterClrMapping/>
  </p:clrMapOvr>
</p:sld>
</file>

<file path=ppt/theme/theme1.xml><?xml version="1.0" encoding="utf-8"?>
<a:theme xmlns:a="http://schemas.openxmlformats.org/drawingml/2006/main" name="Parcel">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Parcel">
      <a:maj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 xmlns:thm15="http://schemas.microsoft.com/office/thememl/2012/main" name="Parcel" id="{8BEC4385-4EB9-4D53-BFB5-0EA123736B6D}" vid="{4DB32801-28C0-48B0-8C1D-A9A58613615A}"/>
    </a:ext>
  </a:extLst>
</a:theme>
</file>

<file path=docProps/app.xml><?xml version="1.0" encoding="utf-8"?>
<Properties xmlns="http://schemas.openxmlformats.org/officeDocument/2006/extended-properties" xmlns:vt="http://schemas.openxmlformats.org/officeDocument/2006/docPropsVTypes">
  <Template>TM10001115[[fn=Parcel]]</Template>
  <TotalTime>645</TotalTime>
  <Words>994</Words>
  <Application>Microsoft Office PowerPoint</Application>
  <PresentationFormat>Custom</PresentationFormat>
  <Paragraphs>101</Paragraphs>
  <Slides>15</Slides>
  <Notes>0</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Parcel</vt:lpstr>
      <vt:lpstr>Fake news detection using machine learning Algorithms</vt:lpstr>
      <vt:lpstr>Introduction</vt:lpstr>
      <vt:lpstr>Objectives</vt:lpstr>
      <vt:lpstr>Literature Review</vt:lpstr>
      <vt:lpstr>Using Software and Hardware</vt:lpstr>
      <vt:lpstr>Proposed Model</vt:lpstr>
      <vt:lpstr>Different machine learning algorithms</vt:lpstr>
      <vt:lpstr>Dataset</vt:lpstr>
      <vt:lpstr>Accuracy</vt:lpstr>
      <vt:lpstr>Accuracy Comparison Plot</vt:lpstr>
      <vt:lpstr>Results with different Classifiers</vt:lpstr>
      <vt:lpstr>limitations</vt:lpstr>
      <vt:lpstr>Future Enhancement</vt:lpstr>
      <vt:lpstr>Conclusion</vt:lpstr>
      <vt:lpstr>Slide 15</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Tonni</dc:creator>
  <cp:lastModifiedBy>Lenovo-T460s</cp:lastModifiedBy>
  <cp:revision>23</cp:revision>
  <dcterms:created xsi:type="dcterms:W3CDTF">2023-06-16T04:46:01Z</dcterms:created>
  <dcterms:modified xsi:type="dcterms:W3CDTF">2023-06-20T02:26:39Z</dcterms:modified>
</cp:coreProperties>
</file>

<file path=docProps/thumbnail.jpeg>
</file>